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5"/>
  </p:notesMasterIdLst>
  <p:handoutMasterIdLst>
    <p:handoutMasterId r:id="rId16"/>
  </p:handoutMasterIdLst>
  <p:sldIdLst>
    <p:sldId id="257" r:id="rId5"/>
    <p:sldId id="258" r:id="rId6"/>
    <p:sldId id="270" r:id="rId7"/>
    <p:sldId id="272" r:id="rId8"/>
    <p:sldId id="274" r:id="rId9"/>
    <p:sldId id="282" r:id="rId10"/>
    <p:sldId id="283" r:id="rId11"/>
    <p:sldId id="286" r:id="rId12"/>
    <p:sldId id="268" r:id="rId13"/>
    <p:sldId id="279" r:id="rId1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1473"/>
    <a:srgbClr val="005DA4"/>
    <a:srgbClr val="201751"/>
    <a:srgbClr val="FFDF4F"/>
    <a:srgbClr val="FBAB18"/>
    <a:srgbClr val="BD1A8D"/>
    <a:srgbClr val="7D62AA"/>
    <a:srgbClr val="5E2E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C65E48-847B-4212-8CAE-185DD8E0A923}" v="1" dt="2021-10-28T09:02:21.7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7" autoAdjust="0"/>
    <p:restoredTop sz="99466" autoAdjust="0"/>
  </p:normalViewPr>
  <p:slideViewPr>
    <p:cSldViewPr snapToGrid="0" snapToObjects="1" showGuides="1">
      <p:cViewPr varScale="1">
        <p:scale>
          <a:sx n="112" d="100"/>
          <a:sy n="112" d="100"/>
        </p:scale>
        <p:origin x="1488" y="96"/>
      </p:cViewPr>
      <p:guideLst>
        <p:guide orient="horz" pos="2160"/>
        <p:guide pos="3120"/>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67" d="100"/>
          <a:sy n="67" d="100"/>
        </p:scale>
        <p:origin x="-3168"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47e3eb4a4ab59c87d5140b30d0fdf424ec41a951a67bdc6bb978d81211440b49::" providerId="AD" clId="Web-{89615FB5-B25F-C4A1-6731-6FFAE2C18175}"/>
    <pc:docChg chg="modSld">
      <pc:chgData name="Guest User" userId="S::urn:spo:anon#47e3eb4a4ab59c87d5140b30d0fdf424ec41a951a67bdc6bb978d81211440b49::" providerId="AD" clId="Web-{89615FB5-B25F-C4A1-6731-6FFAE2C18175}" dt="2021-10-26T16:48:09.847" v="1" actId="20577"/>
      <pc:docMkLst>
        <pc:docMk/>
      </pc:docMkLst>
      <pc:sldChg chg="modSp">
        <pc:chgData name="Guest User" userId="S::urn:spo:anon#47e3eb4a4ab59c87d5140b30d0fdf424ec41a951a67bdc6bb978d81211440b49::" providerId="AD" clId="Web-{89615FB5-B25F-C4A1-6731-6FFAE2C18175}" dt="2021-10-26T16:48:09.847" v="1" actId="20577"/>
        <pc:sldMkLst>
          <pc:docMk/>
          <pc:sldMk cId="3317158944" sldId="282"/>
        </pc:sldMkLst>
        <pc:spChg chg="mod">
          <ac:chgData name="Guest User" userId="S::urn:spo:anon#47e3eb4a4ab59c87d5140b30d0fdf424ec41a951a67bdc6bb978d81211440b49::" providerId="AD" clId="Web-{89615FB5-B25F-C4A1-6731-6FFAE2C18175}" dt="2021-10-26T16:48:09.847" v="1" actId="20577"/>
          <ac:spMkLst>
            <pc:docMk/>
            <pc:sldMk cId="3317158944" sldId="282"/>
            <ac:spMk id="3" creationId="{5C30AF05-1847-4657-B645-0FFF353EF40F}"/>
          </ac:spMkLst>
        </pc:spChg>
      </pc:sldChg>
    </pc:docChg>
  </pc:docChgLst>
  <pc:docChgLst>
    <pc:chgData name="Mark Froud" userId="7167965e-8427-465f-9ecb-d6591e2cb39d" providerId="ADAL" clId="{CFDF045C-4A9A-4830-A7D9-361F686E0307}"/>
    <pc:docChg chg="undo custSel modSld">
      <pc:chgData name="Mark Froud" userId="7167965e-8427-465f-9ecb-d6591e2cb39d" providerId="ADAL" clId="{CFDF045C-4A9A-4830-A7D9-361F686E0307}" dt="2021-10-25T08:59:48.332" v="1289" actId="13926"/>
      <pc:docMkLst>
        <pc:docMk/>
      </pc:docMkLst>
      <pc:sldChg chg="modSp mod">
        <pc:chgData name="Mark Froud" userId="7167965e-8427-465f-9ecb-d6591e2cb39d" providerId="ADAL" clId="{CFDF045C-4A9A-4830-A7D9-361F686E0307}" dt="2021-10-24T08:23:27.915" v="97" actId="6549"/>
        <pc:sldMkLst>
          <pc:docMk/>
          <pc:sldMk cId="3948107825" sldId="257"/>
        </pc:sldMkLst>
        <pc:spChg chg="mod">
          <ac:chgData name="Mark Froud" userId="7167965e-8427-465f-9ecb-d6591e2cb39d" providerId="ADAL" clId="{CFDF045C-4A9A-4830-A7D9-361F686E0307}" dt="2021-10-24T08:23:27.915" v="97" actId="6549"/>
          <ac:spMkLst>
            <pc:docMk/>
            <pc:sldMk cId="3948107825" sldId="257"/>
            <ac:spMk id="2" creationId="{40D962BD-05B5-FF4E-81A1-AFEB39BBF9E0}"/>
          </ac:spMkLst>
        </pc:spChg>
        <pc:spChg chg="mod">
          <ac:chgData name="Mark Froud" userId="7167965e-8427-465f-9ecb-d6591e2cb39d" providerId="ADAL" clId="{CFDF045C-4A9A-4830-A7D9-361F686E0307}" dt="2021-10-15T16:47:19.853" v="52" actId="2711"/>
          <ac:spMkLst>
            <pc:docMk/>
            <pc:sldMk cId="3948107825" sldId="257"/>
            <ac:spMk id="5" creationId="{10A8535A-21F8-4941-8DAF-0A0F1E62723B}"/>
          </ac:spMkLst>
        </pc:spChg>
      </pc:sldChg>
      <pc:sldChg chg="modSp mod">
        <pc:chgData name="Mark Froud" userId="7167965e-8427-465f-9ecb-d6591e2cb39d" providerId="ADAL" clId="{CFDF045C-4A9A-4830-A7D9-361F686E0307}" dt="2021-10-24T08:35:09.734" v="405" actId="1076"/>
        <pc:sldMkLst>
          <pc:docMk/>
          <pc:sldMk cId="3948387813" sldId="258"/>
        </pc:sldMkLst>
        <pc:spChg chg="mod">
          <ac:chgData name="Mark Froud" userId="7167965e-8427-465f-9ecb-d6591e2cb39d" providerId="ADAL" clId="{CFDF045C-4A9A-4830-A7D9-361F686E0307}" dt="2021-10-24T08:35:09.734" v="405" actId="1076"/>
          <ac:spMkLst>
            <pc:docMk/>
            <pc:sldMk cId="3948387813" sldId="258"/>
            <ac:spMk id="4" creationId="{F63A630E-E703-1A4F-A219-A00984A44352}"/>
          </ac:spMkLst>
        </pc:spChg>
      </pc:sldChg>
      <pc:sldChg chg="modSp mod">
        <pc:chgData name="Mark Froud" userId="7167965e-8427-465f-9ecb-d6591e2cb39d" providerId="ADAL" clId="{CFDF045C-4A9A-4830-A7D9-361F686E0307}" dt="2021-10-25T08:59:48.332" v="1289" actId="13926"/>
        <pc:sldMkLst>
          <pc:docMk/>
          <pc:sldMk cId="2654872866" sldId="268"/>
        </pc:sldMkLst>
        <pc:spChg chg="mod">
          <ac:chgData name="Mark Froud" userId="7167965e-8427-465f-9ecb-d6591e2cb39d" providerId="ADAL" clId="{CFDF045C-4A9A-4830-A7D9-361F686E0307}" dt="2021-10-15T16:50:47.897" v="80" actId="2711"/>
          <ac:spMkLst>
            <pc:docMk/>
            <pc:sldMk cId="2654872866" sldId="268"/>
            <ac:spMk id="3" creationId="{00000000-0000-0000-0000-000000000000}"/>
          </ac:spMkLst>
        </pc:spChg>
        <pc:spChg chg="mod">
          <ac:chgData name="Mark Froud" userId="7167965e-8427-465f-9ecb-d6591e2cb39d" providerId="ADAL" clId="{CFDF045C-4A9A-4830-A7D9-361F686E0307}" dt="2021-10-25T08:59:48.332" v="1289" actId="13926"/>
          <ac:spMkLst>
            <pc:docMk/>
            <pc:sldMk cId="2654872866" sldId="268"/>
            <ac:spMk id="5" creationId="{00000000-0000-0000-0000-000000000000}"/>
          </ac:spMkLst>
        </pc:spChg>
      </pc:sldChg>
      <pc:sldChg chg="modSp mod">
        <pc:chgData name="Mark Froud" userId="7167965e-8427-465f-9ecb-d6591e2cb39d" providerId="ADAL" clId="{CFDF045C-4A9A-4830-A7D9-361F686E0307}" dt="2021-10-24T08:39:31.933" v="534" actId="1076"/>
        <pc:sldMkLst>
          <pc:docMk/>
          <pc:sldMk cId="378140185" sldId="270"/>
        </pc:sldMkLst>
        <pc:spChg chg="mod">
          <ac:chgData name="Mark Froud" userId="7167965e-8427-465f-9ecb-d6591e2cb39d" providerId="ADAL" clId="{CFDF045C-4A9A-4830-A7D9-361F686E0307}" dt="2021-10-15T16:47:43.083" v="54" actId="2711"/>
          <ac:spMkLst>
            <pc:docMk/>
            <pc:sldMk cId="378140185" sldId="270"/>
            <ac:spMk id="2" creationId="{00000000-0000-0000-0000-000000000000}"/>
          </ac:spMkLst>
        </pc:spChg>
        <pc:graphicFrameChg chg="mod modGraphic">
          <ac:chgData name="Mark Froud" userId="7167965e-8427-465f-9ecb-d6591e2cb39d" providerId="ADAL" clId="{CFDF045C-4A9A-4830-A7D9-361F686E0307}" dt="2021-10-24T08:39:31.933" v="534" actId="1076"/>
          <ac:graphicFrameMkLst>
            <pc:docMk/>
            <pc:sldMk cId="378140185" sldId="270"/>
            <ac:graphicFrameMk id="7" creationId="{00000000-0000-0000-0000-000000000000}"/>
          </ac:graphicFrameMkLst>
        </pc:graphicFrameChg>
      </pc:sldChg>
      <pc:sldChg chg="modSp mod">
        <pc:chgData name="Mark Froud" userId="7167965e-8427-465f-9ecb-d6591e2cb39d" providerId="ADAL" clId="{CFDF045C-4A9A-4830-A7D9-361F686E0307}" dt="2021-10-24T08:42:44.724" v="1017" actId="1076"/>
        <pc:sldMkLst>
          <pc:docMk/>
          <pc:sldMk cId="2950936287" sldId="272"/>
        </pc:sldMkLst>
        <pc:spChg chg="mod">
          <ac:chgData name="Mark Froud" userId="7167965e-8427-465f-9ecb-d6591e2cb39d" providerId="ADAL" clId="{CFDF045C-4A9A-4830-A7D9-361F686E0307}" dt="2021-10-15T16:47:54.749" v="55" actId="2711"/>
          <ac:spMkLst>
            <pc:docMk/>
            <pc:sldMk cId="2950936287" sldId="272"/>
            <ac:spMk id="2" creationId="{00000000-0000-0000-0000-000000000000}"/>
          </ac:spMkLst>
        </pc:spChg>
        <pc:spChg chg="mod">
          <ac:chgData name="Mark Froud" userId="7167965e-8427-465f-9ecb-d6591e2cb39d" providerId="ADAL" clId="{CFDF045C-4A9A-4830-A7D9-361F686E0307}" dt="2021-10-24T08:42:19.040" v="1014" actId="1076"/>
          <ac:spMkLst>
            <pc:docMk/>
            <pc:sldMk cId="2950936287" sldId="272"/>
            <ac:spMk id="3" creationId="{00000000-0000-0000-0000-000000000000}"/>
          </ac:spMkLst>
        </pc:spChg>
        <pc:spChg chg="mod">
          <ac:chgData name="Mark Froud" userId="7167965e-8427-465f-9ecb-d6591e2cb39d" providerId="ADAL" clId="{CFDF045C-4A9A-4830-A7D9-361F686E0307}" dt="2021-10-24T08:42:37.325" v="1016" actId="1076"/>
          <ac:spMkLst>
            <pc:docMk/>
            <pc:sldMk cId="2950936287" sldId="272"/>
            <ac:spMk id="4" creationId="{00000000-0000-0000-0000-000000000000}"/>
          </ac:spMkLst>
        </pc:spChg>
        <pc:spChg chg="mod">
          <ac:chgData name="Mark Froud" userId="7167965e-8427-465f-9ecb-d6591e2cb39d" providerId="ADAL" clId="{CFDF045C-4A9A-4830-A7D9-361F686E0307}" dt="2021-10-24T08:42:44.724" v="1017" actId="1076"/>
          <ac:spMkLst>
            <pc:docMk/>
            <pc:sldMk cId="2950936287" sldId="272"/>
            <ac:spMk id="5" creationId="{00000000-0000-0000-0000-000000000000}"/>
          </ac:spMkLst>
        </pc:spChg>
        <pc:picChg chg="mod">
          <ac:chgData name="Mark Froud" userId="7167965e-8427-465f-9ecb-d6591e2cb39d" providerId="ADAL" clId="{CFDF045C-4A9A-4830-A7D9-361F686E0307}" dt="2021-10-15T16:48:57.802" v="63" actId="1076"/>
          <ac:picMkLst>
            <pc:docMk/>
            <pc:sldMk cId="2950936287" sldId="272"/>
            <ac:picMk id="2049" creationId="{00000000-0000-0000-0000-000000000000}"/>
          </ac:picMkLst>
        </pc:picChg>
      </pc:sldChg>
      <pc:sldChg chg="modSp mod">
        <pc:chgData name="Mark Froud" userId="7167965e-8427-465f-9ecb-d6591e2cb39d" providerId="ADAL" clId="{CFDF045C-4A9A-4830-A7D9-361F686E0307}" dt="2021-10-15T16:49:16.973" v="65" actId="2711"/>
        <pc:sldMkLst>
          <pc:docMk/>
          <pc:sldMk cId="1328175884" sldId="274"/>
        </pc:sldMkLst>
        <pc:spChg chg="mod">
          <ac:chgData name="Mark Froud" userId="7167965e-8427-465f-9ecb-d6591e2cb39d" providerId="ADAL" clId="{CFDF045C-4A9A-4830-A7D9-361F686E0307}" dt="2021-10-15T16:49:09.538" v="64" actId="2711"/>
          <ac:spMkLst>
            <pc:docMk/>
            <pc:sldMk cId="1328175884" sldId="274"/>
            <ac:spMk id="2" creationId="{00000000-0000-0000-0000-000000000000}"/>
          </ac:spMkLst>
        </pc:spChg>
        <pc:spChg chg="mod">
          <ac:chgData name="Mark Froud" userId="7167965e-8427-465f-9ecb-d6591e2cb39d" providerId="ADAL" clId="{CFDF045C-4A9A-4830-A7D9-361F686E0307}" dt="2021-10-15T16:49:16.973" v="65" actId="2711"/>
          <ac:spMkLst>
            <pc:docMk/>
            <pc:sldMk cId="1328175884" sldId="274"/>
            <ac:spMk id="3" creationId="{00000000-0000-0000-0000-000000000000}"/>
          </ac:spMkLst>
        </pc:spChg>
      </pc:sldChg>
      <pc:sldChg chg="modSp mod">
        <pc:chgData name="Mark Froud" userId="7167965e-8427-465f-9ecb-d6591e2cb39d" providerId="ADAL" clId="{CFDF045C-4A9A-4830-A7D9-361F686E0307}" dt="2021-10-15T16:51:15.987" v="83" actId="14100"/>
        <pc:sldMkLst>
          <pc:docMk/>
          <pc:sldMk cId="1872634093" sldId="279"/>
        </pc:sldMkLst>
        <pc:spChg chg="mod">
          <ac:chgData name="Mark Froud" userId="7167965e-8427-465f-9ecb-d6591e2cb39d" providerId="ADAL" clId="{CFDF045C-4A9A-4830-A7D9-361F686E0307}" dt="2021-10-15T16:51:15.987" v="83" actId="14100"/>
          <ac:spMkLst>
            <pc:docMk/>
            <pc:sldMk cId="1872634093" sldId="279"/>
            <ac:spMk id="3" creationId="{00000000-0000-0000-0000-000000000000}"/>
          </ac:spMkLst>
        </pc:spChg>
      </pc:sldChg>
      <pc:sldChg chg="modSp mod">
        <pc:chgData name="Mark Froud" userId="7167965e-8427-465f-9ecb-d6591e2cb39d" providerId="ADAL" clId="{CFDF045C-4A9A-4830-A7D9-361F686E0307}" dt="2021-10-25T08:24:35.024" v="1248" actId="6549"/>
        <pc:sldMkLst>
          <pc:docMk/>
          <pc:sldMk cId="3317158944" sldId="282"/>
        </pc:sldMkLst>
        <pc:spChg chg="mod">
          <ac:chgData name="Mark Froud" userId="7167965e-8427-465f-9ecb-d6591e2cb39d" providerId="ADAL" clId="{CFDF045C-4A9A-4830-A7D9-361F686E0307}" dt="2021-10-15T16:49:26.062" v="66" actId="2711"/>
          <ac:spMkLst>
            <pc:docMk/>
            <pc:sldMk cId="3317158944" sldId="282"/>
            <ac:spMk id="2" creationId="{62C7E015-F8BC-4943-8B18-5095DB46DBCE}"/>
          </ac:spMkLst>
        </pc:spChg>
        <pc:spChg chg="mod">
          <ac:chgData name="Mark Froud" userId="7167965e-8427-465f-9ecb-d6591e2cb39d" providerId="ADAL" clId="{CFDF045C-4A9A-4830-A7D9-361F686E0307}" dt="2021-10-25T08:24:35.024" v="1248" actId="6549"/>
          <ac:spMkLst>
            <pc:docMk/>
            <pc:sldMk cId="3317158944" sldId="282"/>
            <ac:spMk id="3" creationId="{5C30AF05-1847-4657-B645-0FFF353EF40F}"/>
          </ac:spMkLst>
        </pc:spChg>
      </pc:sldChg>
      <pc:sldChg chg="modSp mod">
        <pc:chgData name="Mark Froud" userId="7167965e-8427-465f-9ecb-d6591e2cb39d" providerId="ADAL" clId="{CFDF045C-4A9A-4830-A7D9-361F686E0307}" dt="2021-10-15T16:52:52.521" v="85" actId="404"/>
        <pc:sldMkLst>
          <pc:docMk/>
          <pc:sldMk cId="552200001" sldId="283"/>
        </pc:sldMkLst>
        <pc:spChg chg="mod">
          <ac:chgData name="Mark Froud" userId="7167965e-8427-465f-9ecb-d6591e2cb39d" providerId="ADAL" clId="{CFDF045C-4A9A-4830-A7D9-361F686E0307}" dt="2021-10-15T16:52:52.521" v="85" actId="404"/>
          <ac:spMkLst>
            <pc:docMk/>
            <pc:sldMk cId="552200001" sldId="283"/>
            <ac:spMk id="2" creationId="{8B71EE0D-9C27-4EA2-84E5-5621E34547BB}"/>
          </ac:spMkLst>
        </pc:spChg>
        <pc:spChg chg="mod">
          <ac:chgData name="Mark Froud" userId="7167965e-8427-465f-9ecb-d6591e2cb39d" providerId="ADAL" clId="{CFDF045C-4A9A-4830-A7D9-361F686E0307}" dt="2021-10-15T16:49:54.723" v="71" actId="2711"/>
          <ac:spMkLst>
            <pc:docMk/>
            <pc:sldMk cId="552200001" sldId="283"/>
            <ac:spMk id="3" creationId="{265395AF-7D8F-4BA9-9D57-7AB44768FA23}"/>
          </ac:spMkLst>
        </pc:spChg>
      </pc:sldChg>
      <pc:sldChg chg="modSp mod">
        <pc:chgData name="Mark Froud" userId="7167965e-8427-465f-9ecb-d6591e2cb39d" providerId="ADAL" clId="{CFDF045C-4A9A-4830-A7D9-361F686E0307}" dt="2021-10-24T08:57:09.786" v="1174" actId="113"/>
        <pc:sldMkLst>
          <pc:docMk/>
          <pc:sldMk cId="2975808082" sldId="286"/>
        </pc:sldMkLst>
        <pc:spChg chg="mod">
          <ac:chgData name="Mark Froud" userId="7167965e-8427-465f-9ecb-d6591e2cb39d" providerId="ADAL" clId="{CFDF045C-4A9A-4830-A7D9-361F686E0307}" dt="2021-10-15T16:50:03.407" v="72" actId="2711"/>
          <ac:spMkLst>
            <pc:docMk/>
            <pc:sldMk cId="2975808082" sldId="286"/>
            <ac:spMk id="2" creationId="{4F3839C4-8E71-4476-91BC-07ED5A5CCCCD}"/>
          </ac:spMkLst>
        </pc:spChg>
        <pc:spChg chg="mod">
          <ac:chgData name="Mark Froud" userId="7167965e-8427-465f-9ecb-d6591e2cb39d" providerId="ADAL" clId="{CFDF045C-4A9A-4830-A7D9-361F686E0307}" dt="2021-10-24T08:57:09.786" v="1174" actId="113"/>
          <ac:spMkLst>
            <pc:docMk/>
            <pc:sldMk cId="2975808082" sldId="286"/>
            <ac:spMk id="3" creationId="{D4AEEDC1-4F7D-4038-9C16-43D0D2FDC2A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4AF256-9F63-45CF-80D8-165BACFA9713}" type="datetimeFigureOut">
              <a:rPr lang="en-GB" smtClean="0"/>
              <a:t>26/11/2021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26C922-F9D3-4DE3-84D6-FBF82CD4B707}" type="slidenum">
              <a:rPr lang="en-GB" smtClean="0"/>
              <a:t>‹#›</a:t>
            </a:fld>
            <a:endParaRPr lang="en-GB"/>
          </a:p>
        </p:txBody>
      </p:sp>
    </p:spTree>
    <p:extLst>
      <p:ext uri="{BB962C8B-B14F-4D97-AF65-F5344CB8AC3E}">
        <p14:creationId xmlns:p14="http://schemas.microsoft.com/office/powerpoint/2010/main" val="1451098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7DDBE8-BAEF-1140-8BC8-F47D5CC2EF0D}" type="datetimeFigureOut">
              <a:rPr lang="en-US" smtClean="0"/>
              <a:t>11/26/2021</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1D22CC-BD5B-BF41-9955-CA88802995E6}" type="slidenum">
              <a:rPr lang="en-US" smtClean="0"/>
              <a:t>‹#›</a:t>
            </a:fld>
            <a:endParaRPr lang="en-US"/>
          </a:p>
        </p:txBody>
      </p:sp>
    </p:spTree>
    <p:extLst>
      <p:ext uri="{BB962C8B-B14F-4D97-AF65-F5344CB8AC3E}">
        <p14:creationId xmlns:p14="http://schemas.microsoft.com/office/powerpoint/2010/main" val="2406322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1D22CC-BD5B-BF41-9955-CA88802995E6}" type="slidenum">
              <a:rPr lang="en-US" smtClean="0"/>
              <a:t>2</a:t>
            </a:fld>
            <a:endParaRPr lang="en-US"/>
          </a:p>
        </p:txBody>
      </p:sp>
    </p:spTree>
    <p:extLst>
      <p:ext uri="{BB962C8B-B14F-4D97-AF65-F5344CB8AC3E}">
        <p14:creationId xmlns:p14="http://schemas.microsoft.com/office/powerpoint/2010/main" val="4168534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200"/>
              </a:lnSpc>
              <a:spcBef>
                <a:spcPts val="0"/>
              </a:spcBef>
              <a:spcAft>
                <a:spcPts val="600"/>
              </a:spcAft>
            </a:pPr>
            <a:endParaRPr lang="en-GB" dirty="0"/>
          </a:p>
        </p:txBody>
      </p:sp>
      <p:sp>
        <p:nvSpPr>
          <p:cNvPr id="4" name="Slide Number Placeholder 3"/>
          <p:cNvSpPr>
            <a:spLocks noGrp="1"/>
          </p:cNvSpPr>
          <p:nvPr>
            <p:ph type="sldNum" sz="quarter" idx="10"/>
          </p:nvPr>
        </p:nvSpPr>
        <p:spPr/>
        <p:txBody>
          <a:bodyPr/>
          <a:lstStyle/>
          <a:p>
            <a:fld id="{211D22CC-BD5B-BF41-9955-CA88802995E6}" type="slidenum">
              <a:rPr lang="en-US" smtClean="0"/>
              <a:t>9</a:t>
            </a:fld>
            <a:endParaRPr lang="en-US"/>
          </a:p>
        </p:txBody>
      </p:sp>
    </p:spTree>
    <p:extLst>
      <p:ext uri="{BB962C8B-B14F-4D97-AF65-F5344CB8AC3E}">
        <p14:creationId xmlns:p14="http://schemas.microsoft.com/office/powerpoint/2010/main" val="1725208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5A1C1E8-72F5-0844-80C1-7A3E08C307C9}"/>
              </a:ext>
            </a:extLst>
          </p:cNvPr>
          <p:cNvPicPr>
            <a:picLocks noChangeAspect="1"/>
          </p:cNvPicPr>
          <p:nvPr userDrawn="1"/>
        </p:nvPicPr>
        <p:blipFill>
          <a:blip r:embed="rId2"/>
          <a:stretch>
            <a:fillRect/>
          </a:stretch>
        </p:blipFill>
        <p:spPr>
          <a:xfrm>
            <a:off x="5232400" y="86360"/>
            <a:ext cx="4673600" cy="5276278"/>
          </a:xfrm>
          <a:prstGeom prst="rect">
            <a:avLst/>
          </a:prstGeom>
        </p:spPr>
      </p:pic>
      <p:sp>
        <p:nvSpPr>
          <p:cNvPr id="2" name="Title 1"/>
          <p:cNvSpPr>
            <a:spLocks noGrp="1"/>
          </p:cNvSpPr>
          <p:nvPr>
            <p:ph type="ctrTitle" hasCustomPrompt="1"/>
          </p:nvPr>
        </p:nvSpPr>
        <p:spPr>
          <a:xfrm>
            <a:off x="610870" y="612000"/>
            <a:ext cx="4621530" cy="2484437"/>
          </a:xfrm>
        </p:spPr>
        <p:txBody>
          <a:bodyPr anchor="t" anchorCtr="0">
            <a:noAutofit/>
          </a:bodyPr>
          <a:lstStyle>
            <a:lvl1pPr algn="l">
              <a:lnSpc>
                <a:spcPts val="5000"/>
              </a:lnSpc>
              <a:defRPr sz="6000" spc="-300"/>
            </a:lvl1pPr>
          </a:lstStyle>
          <a:p>
            <a:r>
              <a:rPr lang="en-US" dirty="0"/>
              <a:t>ADD CONTENT IN CAPS</a:t>
            </a:r>
          </a:p>
        </p:txBody>
      </p:sp>
      <p:sp>
        <p:nvSpPr>
          <p:cNvPr id="3" name="Subtitle 2"/>
          <p:cNvSpPr>
            <a:spLocks noGrp="1"/>
          </p:cNvSpPr>
          <p:nvPr>
            <p:ph type="subTitle" idx="1"/>
          </p:nvPr>
        </p:nvSpPr>
        <p:spPr>
          <a:xfrm>
            <a:off x="609600" y="3215958"/>
            <a:ext cx="4582160" cy="868362"/>
          </a:xfrm>
          <a:prstGeom prst="rect">
            <a:avLst/>
          </a:prstGeom>
        </p:spPr>
        <p:txBody>
          <a:bodyPr lIns="0" tIns="0" rIns="0" bIns="0"/>
          <a:lstStyle>
            <a:lvl1pPr marL="0" indent="0" algn="l">
              <a:buNone/>
              <a:defRPr sz="2400" b="1">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E2E079BC-1C1E-B84F-8B50-D71E730D0D52}"/>
              </a:ext>
            </a:extLst>
          </p:cNvPr>
          <p:cNvSpPr>
            <a:spLocks noGrp="1" noChangeAspect="1"/>
          </p:cNvSpPr>
          <p:nvPr>
            <p:ph type="pic" sz="quarter" idx="13" hasCustomPrompt="1"/>
          </p:nvPr>
        </p:nvSpPr>
        <p:spPr>
          <a:xfrm>
            <a:off x="6247764" y="1503044"/>
            <a:ext cx="2448000" cy="2448000"/>
          </a:xfrm>
          <a:prstGeom prst="rect">
            <a:avLst/>
          </a:prstGeom>
        </p:spPr>
        <p:txBody>
          <a:bodyPr/>
          <a:lstStyle/>
          <a:p>
            <a:r>
              <a:rPr lang="en-US" dirty="0"/>
              <a:t>Add treated image</a:t>
            </a:r>
          </a:p>
        </p:txBody>
      </p:sp>
      <p:sp>
        <p:nvSpPr>
          <p:cNvPr id="13" name="TextBox 12">
            <a:extLst>
              <a:ext uri="{FF2B5EF4-FFF2-40B4-BE49-F238E27FC236}">
                <a16:creationId xmlns:a16="http://schemas.microsoft.com/office/drawing/2014/main" id="{E3475949-E1C5-AA4C-AE99-EE6990CE7391}"/>
              </a:ext>
            </a:extLst>
          </p:cNvPr>
          <p:cNvSpPr txBox="1"/>
          <p:nvPr userDrawn="1"/>
        </p:nvSpPr>
        <p:spPr>
          <a:xfrm>
            <a:off x="619760" y="6459944"/>
            <a:ext cx="8768080" cy="153888"/>
          </a:xfrm>
          <a:prstGeom prst="rect">
            <a:avLst/>
          </a:prstGeom>
          <a:noFill/>
        </p:spPr>
        <p:txBody>
          <a:bodyPr wrap="square" lIns="0" tIns="0" rIns="0" bIns="0" rtlCol="0">
            <a:spAutoFit/>
          </a:bodyPr>
          <a:lstStyle/>
          <a:p>
            <a:r>
              <a:rPr lang="en-US" sz="1000" b="0" i="0" dirty="0">
                <a:solidFill>
                  <a:schemeClr val="tx2"/>
                </a:solidFill>
                <a:latin typeface="Arial" panose="020B0604020202020204" pitchFamily="34" charset="0"/>
                <a:cs typeface="Arial" panose="020B0604020202020204" pitchFamily="34" charset="0"/>
              </a:rPr>
              <a:t>© This material is owned by Tempo and may not be copied or altered without permission</a:t>
            </a:r>
          </a:p>
        </p:txBody>
      </p:sp>
      <p:sp>
        <p:nvSpPr>
          <p:cNvPr id="15" name="Text Placeholder 14">
            <a:extLst>
              <a:ext uri="{FF2B5EF4-FFF2-40B4-BE49-F238E27FC236}">
                <a16:creationId xmlns:a16="http://schemas.microsoft.com/office/drawing/2014/main" id="{376DA92A-3BF2-AC4E-9910-644748732DB5}"/>
              </a:ext>
            </a:extLst>
          </p:cNvPr>
          <p:cNvSpPr>
            <a:spLocks noGrp="1"/>
          </p:cNvSpPr>
          <p:nvPr>
            <p:ph type="body" sz="quarter" idx="14" hasCustomPrompt="1"/>
          </p:nvPr>
        </p:nvSpPr>
        <p:spPr>
          <a:xfrm>
            <a:off x="619124" y="4653281"/>
            <a:ext cx="5182235" cy="690880"/>
          </a:xfrm>
          <a:prstGeom prst="rect">
            <a:avLst/>
          </a:prstGeom>
        </p:spPr>
        <p:txBody>
          <a:bodyPr lIns="0" tIns="0" rIns="0" bIns="0">
            <a:noAutofit/>
          </a:bodyPr>
          <a:lstStyle>
            <a:lvl1pPr marL="0" indent="0">
              <a:lnSpc>
                <a:spcPts val="2000"/>
              </a:lnSpc>
              <a:spcBef>
                <a:spcPts val="0"/>
              </a:spcBef>
              <a:buNone/>
              <a:defRPr sz="1800" b="0">
                <a:solidFill>
                  <a:schemeClr val="accent4"/>
                </a:solidFill>
                <a:latin typeface="Arial" panose="020B0604020202020204" pitchFamily="34" charset="0"/>
                <a:cs typeface="Arial" panose="020B0604020202020204" pitchFamily="34" charset="0"/>
              </a:defRPr>
            </a:lvl1pPr>
            <a:lvl2pPr marL="9525" indent="0">
              <a:lnSpc>
                <a:spcPts val="2000"/>
              </a:lnSpc>
              <a:buNone/>
              <a:tabLst/>
              <a:defRPr sz="2000"/>
            </a:lvl2pPr>
            <a:lvl3pPr marL="914400" indent="0">
              <a:buNone/>
              <a:defRPr/>
            </a:lvl3pPr>
            <a:lvl4pPr marL="1371600" indent="0">
              <a:buNone/>
              <a:defRPr/>
            </a:lvl4pPr>
            <a:lvl5pPr marL="1828800" indent="0">
              <a:buNone/>
              <a:defRPr/>
            </a:lvl5pPr>
          </a:lstStyle>
          <a:p>
            <a:pPr lvl="0"/>
            <a:r>
              <a:rPr lang="en-US" dirty="0" err="1"/>
              <a:t>Firstname</a:t>
            </a:r>
            <a:r>
              <a:rPr lang="en-US" dirty="0"/>
              <a:t> </a:t>
            </a:r>
            <a:r>
              <a:rPr lang="en-US" dirty="0" err="1"/>
              <a:t>Lastname</a:t>
            </a:r>
            <a:endParaRPr lang="en-US" dirty="0"/>
          </a:p>
          <a:p>
            <a:pPr lvl="0"/>
            <a:r>
              <a:rPr lang="en-US" dirty="0"/>
              <a:t>Job title</a:t>
            </a:r>
          </a:p>
        </p:txBody>
      </p:sp>
      <p:pic>
        <p:nvPicPr>
          <p:cNvPr id="17" name="Picture 16">
            <a:extLst>
              <a:ext uri="{FF2B5EF4-FFF2-40B4-BE49-F238E27FC236}">
                <a16:creationId xmlns:a16="http://schemas.microsoft.com/office/drawing/2014/main" id="{1404DAFE-A889-2144-828E-5E957AC589E1}"/>
              </a:ext>
            </a:extLst>
          </p:cNvPr>
          <p:cNvPicPr>
            <a:picLocks noChangeAspect="1"/>
          </p:cNvPicPr>
          <p:nvPr userDrawn="1"/>
        </p:nvPicPr>
        <p:blipFill>
          <a:blip r:embed="rId3"/>
          <a:stretch>
            <a:fillRect/>
          </a:stretch>
        </p:blipFill>
        <p:spPr>
          <a:xfrm>
            <a:off x="7508240" y="5080000"/>
            <a:ext cx="1945542" cy="1511300"/>
          </a:xfrm>
          <a:prstGeom prst="rect">
            <a:avLst/>
          </a:prstGeom>
        </p:spPr>
      </p:pic>
      <p:sp>
        <p:nvSpPr>
          <p:cNvPr id="18" name="Text Placeholder 14">
            <a:extLst>
              <a:ext uri="{FF2B5EF4-FFF2-40B4-BE49-F238E27FC236}">
                <a16:creationId xmlns:a16="http://schemas.microsoft.com/office/drawing/2014/main" id="{62B24C51-D0C3-1C43-A834-BB6DDB1A9C8E}"/>
              </a:ext>
            </a:extLst>
          </p:cNvPr>
          <p:cNvSpPr>
            <a:spLocks noGrp="1"/>
          </p:cNvSpPr>
          <p:nvPr>
            <p:ph type="body" sz="quarter" idx="15" hasCustomPrompt="1"/>
          </p:nvPr>
        </p:nvSpPr>
        <p:spPr>
          <a:xfrm>
            <a:off x="619124" y="5373216"/>
            <a:ext cx="5202555" cy="690880"/>
          </a:xfrm>
          <a:prstGeom prst="rect">
            <a:avLst/>
          </a:prstGeom>
        </p:spPr>
        <p:txBody>
          <a:bodyPr lIns="0" tIns="0" rIns="0" bIns="0">
            <a:noAutofit/>
          </a:bodyPr>
          <a:lstStyle>
            <a:lvl1pPr marL="0" indent="0">
              <a:lnSpc>
                <a:spcPts val="2000"/>
              </a:lnSpc>
              <a:spcBef>
                <a:spcPts val="0"/>
              </a:spcBef>
              <a:buNone/>
              <a:defRPr sz="1800" b="0">
                <a:solidFill>
                  <a:schemeClr val="accent4"/>
                </a:solidFill>
                <a:latin typeface="Arial" panose="020B0604020202020204" pitchFamily="34" charset="0"/>
                <a:cs typeface="Arial" panose="020B0604020202020204" pitchFamily="34" charset="0"/>
              </a:defRPr>
            </a:lvl1pPr>
            <a:lvl2pPr marL="9525" indent="0">
              <a:lnSpc>
                <a:spcPts val="2000"/>
              </a:lnSpc>
              <a:buNone/>
              <a:tabLst/>
              <a:defRPr sz="2000"/>
            </a:lvl2pPr>
            <a:lvl3pPr marL="914400" indent="0">
              <a:buNone/>
              <a:defRPr/>
            </a:lvl3pPr>
            <a:lvl4pPr marL="1371600" indent="0">
              <a:buNone/>
              <a:defRPr/>
            </a:lvl4pPr>
            <a:lvl5pPr marL="1828800" indent="0">
              <a:buNone/>
              <a:defRPr/>
            </a:lvl5pPr>
          </a:lstStyle>
          <a:p>
            <a:pPr lvl="0"/>
            <a:r>
              <a:rPr lang="en-US" dirty="0" err="1"/>
              <a:t>Firstname</a:t>
            </a:r>
            <a:r>
              <a:rPr lang="en-US" dirty="0"/>
              <a:t> </a:t>
            </a:r>
            <a:r>
              <a:rPr lang="en-US" dirty="0" err="1"/>
              <a:t>Lastname</a:t>
            </a:r>
            <a:endParaRPr lang="en-US" dirty="0"/>
          </a:p>
          <a:p>
            <a:pPr lvl="0"/>
            <a:r>
              <a:rPr lang="en-US" dirty="0"/>
              <a:t>Job title</a:t>
            </a:r>
          </a:p>
        </p:txBody>
      </p:sp>
    </p:spTree>
    <p:extLst>
      <p:ext uri="{BB962C8B-B14F-4D97-AF65-F5344CB8AC3E}">
        <p14:creationId xmlns:p14="http://schemas.microsoft.com/office/powerpoint/2010/main" val="4215708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SE STUDY Pink">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5BE59CE8-FE0A-F744-888A-C9CA10995B58}"/>
              </a:ext>
            </a:extLst>
          </p:cNvPr>
          <p:cNvSpPr>
            <a:spLocks noGrp="1"/>
          </p:cNvSpPr>
          <p:nvPr>
            <p:ph type="pic" sz="quarter" idx="11"/>
          </p:nvPr>
        </p:nvSpPr>
        <p:spPr>
          <a:xfrm>
            <a:off x="5140325" y="0"/>
            <a:ext cx="4765675" cy="6858000"/>
          </a:xfrm>
        </p:spPr>
        <p:txBody>
          <a:bodyPr/>
          <a:lstStyle/>
          <a:p>
            <a:r>
              <a:rPr lang="en-US"/>
              <a:t>Click icon to add picture</a:t>
            </a:r>
          </a:p>
        </p:txBody>
      </p:sp>
      <p:pic>
        <p:nvPicPr>
          <p:cNvPr id="8" name="Picture 7">
            <a:extLst>
              <a:ext uri="{FF2B5EF4-FFF2-40B4-BE49-F238E27FC236}">
                <a16:creationId xmlns:a16="http://schemas.microsoft.com/office/drawing/2014/main" id="{71977290-5A46-0E49-B59F-DD38AE37B87A}"/>
              </a:ext>
            </a:extLst>
          </p:cNvPr>
          <p:cNvPicPr>
            <a:picLocks noChangeAspect="1"/>
          </p:cNvPicPr>
          <p:nvPr userDrawn="1"/>
        </p:nvPicPr>
        <p:blipFill>
          <a:blip r:embed="rId2"/>
          <a:stretch>
            <a:fillRect/>
          </a:stretch>
        </p:blipFill>
        <p:spPr>
          <a:xfrm>
            <a:off x="6985000" y="0"/>
            <a:ext cx="2921000" cy="1765300"/>
          </a:xfrm>
          <a:prstGeom prst="rect">
            <a:avLst/>
          </a:prstGeom>
        </p:spPr>
      </p:pic>
      <p:sp>
        <p:nvSpPr>
          <p:cNvPr id="2" name="Title 1"/>
          <p:cNvSpPr>
            <a:spLocks noGrp="1"/>
          </p:cNvSpPr>
          <p:nvPr>
            <p:ph type="title" hasCustomPrompt="1"/>
          </p:nvPr>
        </p:nvSpPr>
        <p:spPr>
          <a:xfrm>
            <a:off x="612000" y="612000"/>
            <a:ext cx="5585600" cy="901840"/>
          </a:xfrm>
        </p:spPr>
        <p:txBody>
          <a:bodyPr anchor="t" anchorCtr="0">
            <a:noAutofit/>
          </a:bodyPr>
          <a:lstStyle>
            <a:lvl1pPr>
              <a:lnSpc>
                <a:spcPts val="3000"/>
              </a:lnSpc>
              <a:defRPr sz="3200">
                <a:solidFill>
                  <a:schemeClr val="bg1"/>
                </a:solidFill>
              </a:defRPr>
            </a:lvl1pPr>
          </a:lstStyle>
          <a:p>
            <a:r>
              <a:rPr lang="en-US" dirty="0"/>
              <a:t>CASE STUDY </a:t>
            </a:r>
            <a:br>
              <a:rPr lang="en-US" dirty="0"/>
            </a:br>
            <a:r>
              <a:rPr lang="en-US" dirty="0"/>
              <a:t>LOCATION</a:t>
            </a:r>
          </a:p>
        </p:txBody>
      </p:sp>
      <p:sp>
        <p:nvSpPr>
          <p:cNvPr id="3" name="Content Placeholder 2"/>
          <p:cNvSpPr>
            <a:spLocks noGrp="1"/>
          </p:cNvSpPr>
          <p:nvPr>
            <p:ph idx="1"/>
          </p:nvPr>
        </p:nvSpPr>
        <p:spPr>
          <a:xfrm>
            <a:off x="612000" y="3037840"/>
            <a:ext cx="4803280" cy="3737612"/>
          </a:xfrm>
          <a:prstGeom prst="rect">
            <a:avLst/>
          </a:prstGeom>
        </p:spPr>
        <p:txBody>
          <a:bodyPr lIns="0" tIns="0" rIns="0" bIns="0">
            <a:noAutofit/>
          </a:bodyPr>
          <a:lstStyle>
            <a:lvl1pPr marL="0" indent="0">
              <a:buNone/>
              <a:defRPr sz="2400">
                <a:solidFill>
                  <a:schemeClr val="bg1"/>
                </a:solidFill>
              </a:defRPr>
            </a:lvl1pPr>
            <a:lvl2pPr marL="717550" indent="-260350">
              <a:buFont typeface="Arial" panose="020B0604020202020204" pitchFamily="34" charset="0"/>
              <a:buChar char="•"/>
              <a:tabLst/>
              <a:defRPr sz="2400">
                <a:solidFill>
                  <a:schemeClr val="bg1"/>
                </a:solidFill>
              </a:defRPr>
            </a:lvl2pPr>
            <a:lvl3pPr marL="914400" indent="0">
              <a:buNone/>
              <a:defRPr sz="24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a:extLst>
              <a:ext uri="{FF2B5EF4-FFF2-40B4-BE49-F238E27FC236}">
                <a16:creationId xmlns:a16="http://schemas.microsoft.com/office/drawing/2014/main" id="{550B87E1-515A-5B4D-BE4D-90799E4D0F55}"/>
              </a:ext>
            </a:extLst>
          </p:cNvPr>
          <p:cNvSpPr>
            <a:spLocks noGrp="1"/>
          </p:cNvSpPr>
          <p:nvPr>
            <p:ph type="body" sz="quarter" idx="10" hasCustomPrompt="1"/>
          </p:nvPr>
        </p:nvSpPr>
        <p:spPr>
          <a:xfrm>
            <a:off x="612000" y="1685925"/>
            <a:ext cx="5588000" cy="1036638"/>
          </a:xfrm>
        </p:spPr>
        <p:txBody>
          <a:bodyPr lIns="0" tIns="0" rIns="0" bIns="0">
            <a:noAutofit/>
          </a:bodyPr>
          <a:lstStyle>
            <a:lvl1pPr marL="0" indent="0">
              <a:buNone/>
              <a:defRPr sz="2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Issue </a:t>
            </a:r>
            <a:r>
              <a:rPr lang="en-US" dirty="0" err="1"/>
              <a:t>e.g</a:t>
            </a:r>
            <a:r>
              <a:rPr lang="en-US" dirty="0"/>
              <a:t>: Substance use &amp; recovery</a:t>
            </a:r>
          </a:p>
        </p:txBody>
      </p:sp>
    </p:spTree>
    <p:extLst>
      <p:ext uri="{BB962C8B-B14F-4D97-AF65-F5344CB8AC3E}">
        <p14:creationId xmlns:p14="http://schemas.microsoft.com/office/powerpoint/2010/main" val="3207125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ic background">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4D962308-561E-234C-9508-7612138C4630}"/>
              </a:ext>
            </a:extLst>
          </p:cNvPr>
          <p:cNvSpPr/>
          <p:nvPr userDrawn="1"/>
        </p:nvSpPr>
        <p:spPr>
          <a:xfrm rot="480000">
            <a:off x="4474625" y="1651328"/>
            <a:ext cx="5167762" cy="4748754"/>
          </a:xfrm>
          <a:custGeom>
            <a:avLst/>
            <a:gdLst>
              <a:gd name="connsiteX0" fmla="*/ 0 w 5815012"/>
              <a:gd name="connsiteY0" fmla="*/ 0 h 5343525"/>
              <a:gd name="connsiteX1" fmla="*/ 4743450 w 5815012"/>
              <a:gd name="connsiteY1" fmla="*/ 5343525 h 5343525"/>
              <a:gd name="connsiteX2" fmla="*/ 5815012 w 5815012"/>
              <a:gd name="connsiteY2" fmla="*/ 2000250 h 5343525"/>
              <a:gd name="connsiteX3" fmla="*/ 0 w 5815012"/>
              <a:gd name="connsiteY3" fmla="*/ 0 h 5343525"/>
            </a:gdLst>
            <a:ahLst/>
            <a:cxnLst>
              <a:cxn ang="0">
                <a:pos x="connsiteX0" y="connsiteY0"/>
              </a:cxn>
              <a:cxn ang="0">
                <a:pos x="connsiteX1" y="connsiteY1"/>
              </a:cxn>
              <a:cxn ang="0">
                <a:pos x="connsiteX2" y="connsiteY2"/>
              </a:cxn>
              <a:cxn ang="0">
                <a:pos x="connsiteX3" y="connsiteY3"/>
              </a:cxn>
            </a:cxnLst>
            <a:rect l="l" t="t" r="r" b="b"/>
            <a:pathLst>
              <a:path w="5815012" h="5343525">
                <a:moveTo>
                  <a:pt x="0" y="0"/>
                </a:moveTo>
                <a:lnTo>
                  <a:pt x="4743450" y="5343525"/>
                </a:lnTo>
                <a:lnTo>
                  <a:pt x="5815012" y="2000250"/>
                </a:lnTo>
                <a:lnTo>
                  <a:pt x="0" y="0"/>
                </a:lnTo>
                <a:close/>
              </a:path>
            </a:pathLst>
          </a:custGeom>
          <a:gradFill>
            <a:gsLst>
              <a:gs pos="20000">
                <a:srgbClr val="FBAB18"/>
              </a:gs>
              <a:gs pos="100000">
                <a:srgbClr val="FFDF4F"/>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1E733203-5B79-F544-AF9A-6AE774577B8B}"/>
              </a:ext>
            </a:extLst>
          </p:cNvPr>
          <p:cNvSpPr/>
          <p:nvPr userDrawn="1"/>
        </p:nvSpPr>
        <p:spPr>
          <a:xfrm rot="540000">
            <a:off x="-417551" y="1338465"/>
            <a:ext cx="9216000" cy="6372000"/>
          </a:xfrm>
          <a:custGeom>
            <a:avLst/>
            <a:gdLst>
              <a:gd name="connsiteX0" fmla="*/ 0 w 7592291"/>
              <a:gd name="connsiteY0" fmla="*/ 817418 h 5389418"/>
              <a:gd name="connsiteX1" fmla="*/ 7592291 w 7592291"/>
              <a:gd name="connsiteY1" fmla="*/ 0 h 5389418"/>
              <a:gd name="connsiteX2" fmla="*/ 6567054 w 7592291"/>
              <a:gd name="connsiteY2" fmla="*/ 5389418 h 5389418"/>
              <a:gd name="connsiteX3" fmla="*/ 110836 w 7592291"/>
              <a:gd name="connsiteY3" fmla="*/ 5389418 h 5389418"/>
              <a:gd name="connsiteX4" fmla="*/ 0 w 7592291"/>
              <a:gd name="connsiteY4" fmla="*/ 817418 h 5389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2291" h="5389418">
                <a:moveTo>
                  <a:pt x="0" y="817418"/>
                </a:moveTo>
                <a:lnTo>
                  <a:pt x="7592291" y="0"/>
                </a:lnTo>
                <a:lnTo>
                  <a:pt x="6567054" y="5389418"/>
                </a:lnTo>
                <a:lnTo>
                  <a:pt x="110836" y="5389418"/>
                </a:lnTo>
                <a:lnTo>
                  <a:pt x="0" y="817418"/>
                </a:lnTo>
                <a:close/>
              </a:path>
            </a:pathLst>
          </a:custGeom>
          <a:gradFill>
            <a:gsLst>
              <a:gs pos="0">
                <a:srgbClr val="5E2E86"/>
              </a:gs>
              <a:gs pos="100000">
                <a:srgbClr val="7D62AA"/>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1B7CADA-E3C7-D443-8C9F-6D86D90953AC}"/>
              </a:ext>
            </a:extLst>
          </p:cNvPr>
          <p:cNvPicPr>
            <a:picLocks noChangeAspect="1"/>
          </p:cNvPicPr>
          <p:nvPr userDrawn="1"/>
        </p:nvPicPr>
        <p:blipFill>
          <a:blip r:embed="rId2"/>
          <a:stretch>
            <a:fillRect/>
          </a:stretch>
        </p:blipFill>
        <p:spPr>
          <a:xfrm>
            <a:off x="6985000" y="0"/>
            <a:ext cx="2921000" cy="1765300"/>
          </a:xfrm>
          <a:prstGeom prst="rect">
            <a:avLst/>
          </a:prstGeom>
        </p:spPr>
      </p:pic>
      <p:sp>
        <p:nvSpPr>
          <p:cNvPr id="13" name="Title 1">
            <a:extLst>
              <a:ext uri="{FF2B5EF4-FFF2-40B4-BE49-F238E27FC236}">
                <a16:creationId xmlns:a16="http://schemas.microsoft.com/office/drawing/2014/main" id="{7A93AA23-B9E7-4048-B053-38007E0F3296}"/>
              </a:ext>
            </a:extLst>
          </p:cNvPr>
          <p:cNvSpPr>
            <a:spLocks noGrp="1"/>
          </p:cNvSpPr>
          <p:nvPr>
            <p:ph type="title" hasCustomPrompt="1"/>
          </p:nvPr>
        </p:nvSpPr>
        <p:spPr>
          <a:xfrm>
            <a:off x="612001" y="612000"/>
            <a:ext cx="6758618" cy="731025"/>
          </a:xfrm>
        </p:spPr>
        <p:txBody>
          <a:bodyPr>
            <a:noAutofit/>
          </a:bodyPr>
          <a:lstStyle>
            <a:lvl1pPr>
              <a:lnSpc>
                <a:spcPts val="3500"/>
              </a:lnSpc>
              <a:defRPr>
                <a:solidFill>
                  <a:schemeClr val="tx2"/>
                </a:solidFill>
              </a:defRPr>
            </a:lvl1pPr>
          </a:lstStyle>
          <a:p>
            <a:r>
              <a:rPr lang="en-US" dirty="0"/>
              <a:t>ADD HEADING IN CAPS</a:t>
            </a:r>
          </a:p>
        </p:txBody>
      </p:sp>
    </p:spTree>
    <p:extLst>
      <p:ext uri="{BB962C8B-B14F-4D97-AF65-F5344CB8AC3E}">
        <p14:creationId xmlns:p14="http://schemas.microsoft.com/office/powerpoint/2010/main" val="72290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B44DBE0-3B46-CE47-9A84-483607F7F468}"/>
              </a:ext>
            </a:extLst>
          </p:cNvPr>
          <p:cNvPicPr>
            <a:picLocks noChangeAspect="1"/>
          </p:cNvPicPr>
          <p:nvPr userDrawn="1"/>
        </p:nvPicPr>
        <p:blipFill>
          <a:blip r:embed="rId2"/>
          <a:stretch>
            <a:fillRect/>
          </a:stretch>
        </p:blipFill>
        <p:spPr>
          <a:xfrm>
            <a:off x="3932614" y="1562678"/>
            <a:ext cx="6344571" cy="4477904"/>
          </a:xfrm>
          <a:prstGeom prst="rect">
            <a:avLst/>
          </a:prstGeom>
        </p:spPr>
      </p:pic>
      <p:pic>
        <p:nvPicPr>
          <p:cNvPr id="7" name="Picture 6">
            <a:extLst>
              <a:ext uri="{FF2B5EF4-FFF2-40B4-BE49-F238E27FC236}">
                <a16:creationId xmlns:a16="http://schemas.microsoft.com/office/drawing/2014/main" id="{CC6A0C5B-3369-3B4B-B509-91A35906350C}"/>
              </a:ext>
            </a:extLst>
          </p:cNvPr>
          <p:cNvPicPr>
            <a:picLocks noChangeAspect="1"/>
          </p:cNvPicPr>
          <p:nvPr userDrawn="1"/>
        </p:nvPicPr>
        <p:blipFill>
          <a:blip r:embed="rId3"/>
          <a:stretch>
            <a:fillRect/>
          </a:stretch>
        </p:blipFill>
        <p:spPr>
          <a:xfrm>
            <a:off x="6985000" y="0"/>
            <a:ext cx="2921000" cy="1765300"/>
          </a:xfrm>
          <a:prstGeom prst="rect">
            <a:avLst/>
          </a:prstGeom>
        </p:spPr>
      </p:pic>
      <p:sp>
        <p:nvSpPr>
          <p:cNvPr id="10" name="TextBox 9">
            <a:extLst>
              <a:ext uri="{FF2B5EF4-FFF2-40B4-BE49-F238E27FC236}">
                <a16:creationId xmlns:a16="http://schemas.microsoft.com/office/drawing/2014/main" id="{97B7147A-C874-E546-8EFA-81916B4E2597}"/>
              </a:ext>
            </a:extLst>
          </p:cNvPr>
          <p:cNvSpPr txBox="1"/>
          <p:nvPr userDrawn="1"/>
        </p:nvSpPr>
        <p:spPr>
          <a:xfrm>
            <a:off x="612000" y="612000"/>
            <a:ext cx="6885709" cy="1324786"/>
          </a:xfrm>
          <a:prstGeom prst="rect">
            <a:avLst/>
          </a:prstGeom>
          <a:noFill/>
        </p:spPr>
        <p:txBody>
          <a:bodyPr wrap="square" lIns="0" tIns="0" rIns="0" bIns="0" rtlCol="0">
            <a:spAutoFit/>
          </a:bodyPr>
          <a:lstStyle/>
          <a:p>
            <a:pPr>
              <a:lnSpc>
                <a:spcPts val="5000"/>
              </a:lnSpc>
            </a:pPr>
            <a:r>
              <a:rPr lang="en-US" sz="6000" b="1" i="0" spc="-300" dirty="0">
                <a:solidFill>
                  <a:schemeClr val="tx2"/>
                </a:solidFill>
                <a:latin typeface="Arial Black" panose="020B0604020202020204" pitchFamily="34" charset="0"/>
                <a:cs typeface="Arial Black" panose="020B0604020202020204" pitchFamily="34" charset="0"/>
              </a:rPr>
              <a:t>THANK </a:t>
            </a:r>
            <a:br>
              <a:rPr lang="en-US" sz="6000" b="1" i="0" spc="-300" dirty="0">
                <a:solidFill>
                  <a:schemeClr val="tx2"/>
                </a:solidFill>
                <a:latin typeface="Arial Black" panose="020B0604020202020204" pitchFamily="34" charset="0"/>
                <a:cs typeface="Arial Black" panose="020B0604020202020204" pitchFamily="34" charset="0"/>
              </a:rPr>
            </a:br>
            <a:r>
              <a:rPr lang="en-US" sz="6000" b="1" i="0" spc="-300" dirty="0">
                <a:solidFill>
                  <a:schemeClr val="tx2"/>
                </a:solidFill>
                <a:latin typeface="Arial Black" panose="020B0604020202020204" pitchFamily="34" charset="0"/>
                <a:cs typeface="Arial Black" panose="020B0604020202020204" pitchFamily="34" charset="0"/>
              </a:rPr>
              <a:t>YOU</a:t>
            </a:r>
          </a:p>
        </p:txBody>
      </p:sp>
      <p:sp>
        <p:nvSpPr>
          <p:cNvPr id="11" name="TextBox 10">
            <a:extLst>
              <a:ext uri="{FF2B5EF4-FFF2-40B4-BE49-F238E27FC236}">
                <a16:creationId xmlns:a16="http://schemas.microsoft.com/office/drawing/2014/main" id="{798AFF52-65BF-0A40-91E1-6BF021EC955A}"/>
              </a:ext>
            </a:extLst>
          </p:cNvPr>
          <p:cNvSpPr txBox="1"/>
          <p:nvPr userDrawn="1"/>
        </p:nvSpPr>
        <p:spPr>
          <a:xfrm>
            <a:off x="612000" y="3366654"/>
            <a:ext cx="4142510" cy="369332"/>
          </a:xfrm>
          <a:prstGeom prst="rect">
            <a:avLst/>
          </a:prstGeom>
          <a:noFill/>
        </p:spPr>
        <p:txBody>
          <a:bodyPr wrap="square" lIns="0" tIns="0" rIns="0" bIns="0" rtlCol="0">
            <a:spAutoFit/>
          </a:bodyPr>
          <a:lstStyle/>
          <a:p>
            <a:r>
              <a:rPr lang="en-US" sz="2400" b="1" i="0" dirty="0">
                <a:solidFill>
                  <a:schemeClr val="accent4"/>
                </a:solidFill>
                <a:latin typeface="Arial" panose="020B0604020202020204" pitchFamily="34" charset="0"/>
                <a:cs typeface="Arial" panose="020B0604020202020204" pitchFamily="34" charset="0"/>
              </a:rPr>
              <a:t>Contact us</a:t>
            </a:r>
          </a:p>
        </p:txBody>
      </p:sp>
      <p:sp>
        <p:nvSpPr>
          <p:cNvPr id="12" name="Text Placeholder 14">
            <a:extLst>
              <a:ext uri="{FF2B5EF4-FFF2-40B4-BE49-F238E27FC236}">
                <a16:creationId xmlns:a16="http://schemas.microsoft.com/office/drawing/2014/main" id="{78DEA5C2-F61C-DF40-9C2F-002E56E1D82E}"/>
              </a:ext>
            </a:extLst>
          </p:cNvPr>
          <p:cNvSpPr>
            <a:spLocks noGrp="1"/>
          </p:cNvSpPr>
          <p:nvPr>
            <p:ph type="body" sz="quarter" idx="14" hasCustomPrompt="1"/>
          </p:nvPr>
        </p:nvSpPr>
        <p:spPr>
          <a:xfrm>
            <a:off x="619124" y="3932842"/>
            <a:ext cx="5182235" cy="900000"/>
          </a:xfrm>
          <a:prstGeom prst="rect">
            <a:avLst/>
          </a:prstGeom>
        </p:spPr>
        <p:txBody>
          <a:bodyPr lIns="0" tIns="0" rIns="0" bIns="0">
            <a:noAutofit/>
          </a:bodyPr>
          <a:lstStyle>
            <a:lvl1pPr marL="0" indent="0">
              <a:lnSpc>
                <a:spcPts val="2000"/>
              </a:lnSpc>
              <a:spcBef>
                <a:spcPts val="0"/>
              </a:spcBef>
              <a:buNone/>
              <a:defRPr sz="1800" b="0">
                <a:solidFill>
                  <a:schemeClr val="accent4"/>
                </a:solidFill>
                <a:latin typeface="Arial" panose="020B0604020202020204" pitchFamily="34" charset="0"/>
                <a:cs typeface="Arial" panose="020B0604020202020204" pitchFamily="34" charset="0"/>
              </a:defRPr>
            </a:lvl1pPr>
            <a:lvl2pPr marL="9525" indent="0">
              <a:lnSpc>
                <a:spcPts val="2000"/>
              </a:lnSpc>
              <a:buNone/>
              <a:tabLst/>
              <a:defRPr sz="2000"/>
            </a:lvl2pPr>
            <a:lvl3pPr marL="914400" indent="0">
              <a:buNone/>
              <a:defRPr/>
            </a:lvl3pPr>
            <a:lvl4pPr marL="1371600" indent="0">
              <a:buNone/>
              <a:defRPr/>
            </a:lvl4pPr>
            <a:lvl5pPr marL="1828800" indent="0">
              <a:buNone/>
              <a:defRPr/>
            </a:lvl5pPr>
          </a:lstStyle>
          <a:p>
            <a:pPr lvl="0"/>
            <a:r>
              <a:rPr lang="en-US" dirty="0" err="1"/>
              <a:t>Firstname</a:t>
            </a:r>
            <a:r>
              <a:rPr lang="en-US" dirty="0"/>
              <a:t> </a:t>
            </a:r>
            <a:r>
              <a:rPr lang="en-US" dirty="0" err="1"/>
              <a:t>Lastname</a:t>
            </a:r>
            <a:endParaRPr lang="en-US" dirty="0"/>
          </a:p>
          <a:p>
            <a:pPr lvl="0"/>
            <a:r>
              <a:rPr lang="en-US" dirty="0"/>
              <a:t>Job title</a:t>
            </a:r>
          </a:p>
        </p:txBody>
      </p:sp>
      <p:sp>
        <p:nvSpPr>
          <p:cNvPr id="13" name="Text Placeholder 14">
            <a:extLst>
              <a:ext uri="{FF2B5EF4-FFF2-40B4-BE49-F238E27FC236}">
                <a16:creationId xmlns:a16="http://schemas.microsoft.com/office/drawing/2014/main" id="{40D550BF-25C0-404A-BE3C-F4ECF2914171}"/>
              </a:ext>
            </a:extLst>
          </p:cNvPr>
          <p:cNvSpPr>
            <a:spLocks noGrp="1"/>
          </p:cNvSpPr>
          <p:nvPr>
            <p:ph type="body" sz="quarter" idx="15" hasCustomPrompt="1"/>
          </p:nvPr>
        </p:nvSpPr>
        <p:spPr>
          <a:xfrm>
            <a:off x="619124" y="4916726"/>
            <a:ext cx="5182235" cy="900000"/>
          </a:xfrm>
          <a:prstGeom prst="rect">
            <a:avLst/>
          </a:prstGeom>
        </p:spPr>
        <p:txBody>
          <a:bodyPr lIns="0" tIns="0" rIns="0" bIns="0">
            <a:noAutofit/>
          </a:bodyPr>
          <a:lstStyle>
            <a:lvl1pPr marL="0" indent="0">
              <a:lnSpc>
                <a:spcPts val="2000"/>
              </a:lnSpc>
              <a:spcBef>
                <a:spcPts val="0"/>
              </a:spcBef>
              <a:buNone/>
              <a:defRPr sz="1800" b="0">
                <a:solidFill>
                  <a:schemeClr val="accent4"/>
                </a:solidFill>
                <a:latin typeface="Arial" panose="020B0604020202020204" pitchFamily="34" charset="0"/>
                <a:cs typeface="Arial" panose="020B0604020202020204" pitchFamily="34" charset="0"/>
              </a:defRPr>
            </a:lvl1pPr>
            <a:lvl2pPr marL="9525" indent="0">
              <a:lnSpc>
                <a:spcPts val="2000"/>
              </a:lnSpc>
              <a:buNone/>
              <a:tabLst/>
              <a:defRPr sz="2000"/>
            </a:lvl2pPr>
            <a:lvl3pPr marL="914400" indent="0">
              <a:buNone/>
              <a:defRPr/>
            </a:lvl3pPr>
            <a:lvl4pPr marL="1371600" indent="0">
              <a:buNone/>
              <a:defRPr/>
            </a:lvl4pPr>
            <a:lvl5pPr marL="1828800" indent="0">
              <a:buNone/>
              <a:defRPr/>
            </a:lvl5pPr>
          </a:lstStyle>
          <a:p>
            <a:pPr lvl="0"/>
            <a:r>
              <a:rPr lang="en-US" dirty="0" err="1"/>
              <a:t>Firstname</a:t>
            </a:r>
            <a:r>
              <a:rPr lang="en-US" dirty="0"/>
              <a:t> </a:t>
            </a:r>
            <a:r>
              <a:rPr lang="en-US" dirty="0" err="1"/>
              <a:t>Lastname</a:t>
            </a:r>
            <a:endParaRPr lang="en-US" dirty="0"/>
          </a:p>
          <a:p>
            <a:pPr lvl="0"/>
            <a:r>
              <a:rPr lang="en-US" dirty="0"/>
              <a:t>Job title</a:t>
            </a:r>
          </a:p>
        </p:txBody>
      </p:sp>
      <p:sp>
        <p:nvSpPr>
          <p:cNvPr id="18" name="TextBox 17">
            <a:extLst>
              <a:ext uri="{FF2B5EF4-FFF2-40B4-BE49-F238E27FC236}">
                <a16:creationId xmlns:a16="http://schemas.microsoft.com/office/drawing/2014/main" id="{BAEC7228-6B88-FC42-8DF0-BD7A68C23410}"/>
              </a:ext>
            </a:extLst>
          </p:cNvPr>
          <p:cNvSpPr txBox="1"/>
          <p:nvPr userDrawn="1"/>
        </p:nvSpPr>
        <p:spPr>
          <a:xfrm>
            <a:off x="637309" y="6082146"/>
            <a:ext cx="5195455" cy="430887"/>
          </a:xfrm>
          <a:prstGeom prst="rect">
            <a:avLst/>
          </a:prstGeom>
          <a:noFill/>
        </p:spPr>
        <p:txBody>
          <a:bodyPr wrap="square" lIns="0" tIns="0" rIns="0" bIns="0" rtlCol="0">
            <a:spAutoFit/>
          </a:bodyPr>
          <a:lstStyle/>
          <a:p>
            <a:pPr lvl="0"/>
            <a:r>
              <a:rPr lang="en-US" sz="2800" b="1" i="0" dirty="0" err="1">
                <a:solidFill>
                  <a:schemeClr val="accent2"/>
                </a:solidFill>
                <a:latin typeface="Arial" panose="020B0604020202020204" pitchFamily="34" charset="0"/>
                <a:cs typeface="Arial" panose="020B0604020202020204" pitchFamily="34" charset="0"/>
              </a:rPr>
              <a:t>www.wearetempo.org</a:t>
            </a:r>
            <a:endParaRPr lang="en-US" sz="2800" b="1" i="0" dirty="0">
              <a:solidFill>
                <a:schemeClr val="accent2"/>
              </a:solidFill>
              <a:latin typeface="Arial" panose="020B0604020202020204" pitchFamily="34" charset="0"/>
              <a:cs typeface="Arial" panose="020B0604020202020204" pitchFamily="34" charset="0"/>
            </a:endParaRPr>
          </a:p>
        </p:txBody>
      </p:sp>
      <p:sp>
        <p:nvSpPr>
          <p:cNvPr id="22" name="Picture Placeholder 21">
            <a:extLst>
              <a:ext uri="{FF2B5EF4-FFF2-40B4-BE49-F238E27FC236}">
                <a16:creationId xmlns:a16="http://schemas.microsoft.com/office/drawing/2014/main" id="{827C3840-662A-C84E-BCFF-28F32FCC1BE2}"/>
              </a:ext>
            </a:extLst>
          </p:cNvPr>
          <p:cNvSpPr>
            <a:spLocks noGrp="1"/>
          </p:cNvSpPr>
          <p:nvPr>
            <p:ph type="pic" sz="quarter" idx="16"/>
          </p:nvPr>
        </p:nvSpPr>
        <p:spPr>
          <a:xfrm>
            <a:off x="5355935" y="2473177"/>
            <a:ext cx="2368550" cy="2368550"/>
          </a:xfrm>
        </p:spPr>
        <p:txBody>
          <a:bodyPr/>
          <a:lstStyle/>
          <a:p>
            <a:r>
              <a:rPr lang="en-US"/>
              <a:t>Click icon to add picture</a:t>
            </a:r>
          </a:p>
        </p:txBody>
      </p:sp>
    </p:spTree>
    <p:extLst>
      <p:ext uri="{BB962C8B-B14F-4D97-AF65-F5344CB8AC3E}">
        <p14:creationId xmlns:p14="http://schemas.microsoft.com/office/powerpoint/2010/main" val="1120107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90CBD0-996A-D942-9F3D-27A8AF87D1B3}"/>
              </a:ext>
            </a:extLst>
          </p:cNvPr>
          <p:cNvPicPr>
            <a:picLocks noChangeAspect="1"/>
          </p:cNvPicPr>
          <p:nvPr userDrawn="1"/>
        </p:nvPicPr>
        <p:blipFill>
          <a:blip r:embed="rId2"/>
          <a:stretch>
            <a:fillRect/>
          </a:stretch>
        </p:blipFill>
        <p:spPr>
          <a:xfrm>
            <a:off x="6985000" y="0"/>
            <a:ext cx="2921000" cy="1765300"/>
          </a:xfrm>
          <a:prstGeom prst="rect">
            <a:avLst/>
          </a:prstGeom>
        </p:spPr>
      </p:pic>
      <p:sp>
        <p:nvSpPr>
          <p:cNvPr id="2" name="Title 1"/>
          <p:cNvSpPr>
            <a:spLocks noGrp="1"/>
          </p:cNvSpPr>
          <p:nvPr>
            <p:ph type="title" hasCustomPrompt="1"/>
          </p:nvPr>
        </p:nvSpPr>
        <p:spPr>
          <a:xfrm>
            <a:off x="612001" y="612001"/>
            <a:ext cx="6774320" cy="901840"/>
          </a:xfrm>
        </p:spPr>
        <p:txBody>
          <a:bodyPr>
            <a:noAutofit/>
          </a:bodyPr>
          <a:lstStyle>
            <a:lvl1pPr>
              <a:lnSpc>
                <a:spcPts val="3500"/>
              </a:lnSpc>
              <a:defRPr sz="4000"/>
            </a:lvl1pPr>
          </a:lstStyle>
          <a:p>
            <a:r>
              <a:rPr lang="en-US" dirty="0"/>
              <a:t>TIME CREDITS MODEL</a:t>
            </a:r>
          </a:p>
        </p:txBody>
      </p:sp>
      <p:sp>
        <p:nvSpPr>
          <p:cNvPr id="3" name="Content Placeholder 2"/>
          <p:cNvSpPr>
            <a:spLocks noGrp="1"/>
          </p:cNvSpPr>
          <p:nvPr>
            <p:ph idx="1"/>
          </p:nvPr>
        </p:nvSpPr>
        <p:spPr>
          <a:xfrm>
            <a:off x="612001" y="1825625"/>
            <a:ext cx="6800182" cy="4351338"/>
          </a:xfrm>
          <a:prstGeom prst="rect">
            <a:avLst/>
          </a:prstGeom>
        </p:spPr>
        <p:txBody>
          <a:bodyPr lIns="0" tIns="0" rIns="0" bIns="0">
            <a:noAutofit/>
          </a:bodyPr>
          <a:lstStyle>
            <a:lvl1pPr marL="0" indent="0">
              <a:buNone/>
              <a:defRPr sz="2400">
                <a:solidFill>
                  <a:schemeClr val="tx2"/>
                </a:solidFill>
              </a:defRPr>
            </a:lvl1pPr>
            <a:lvl2pPr marL="717550" indent="-260350">
              <a:buFont typeface="Arial" panose="020B0604020202020204" pitchFamily="34" charset="0"/>
              <a:buChar char="•"/>
              <a:tabLst/>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57157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000" y="1825625"/>
            <a:ext cx="4210050" cy="4351338"/>
          </a:xfrm>
          <a:prstGeom prst="rect">
            <a:avLst/>
          </a:prstGeom>
        </p:spPr>
        <p:txBody>
          <a:bodyPr lIns="0" tIns="0" rIns="0" bIns="0">
            <a:noAutofit/>
          </a:bodyPr>
          <a:lstStyle>
            <a:lvl1pPr>
              <a:defRPr sz="2400"/>
            </a:lvl1pPr>
            <a:lvl2pPr marL="676275" indent="-219075">
              <a:buFont typeface="Arial" panose="020B0604020202020204" pitchFamily="34" charset="0"/>
              <a:buChar char="•"/>
              <a:tabLs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a:prstGeom prst="rect">
            <a:avLst/>
          </a:prstGeom>
        </p:spPr>
        <p:txBody>
          <a:bodyPr lIns="0" tIns="0" rIns="0" bIns="0">
            <a:noAutofit/>
          </a:bodyPr>
          <a:lstStyle>
            <a:lvl1pPr>
              <a:defRPr sz="2400"/>
            </a:lvl1pPr>
            <a:lvl2pPr marL="676275" indent="-219075">
              <a:buFont typeface="Arial" panose="020B0604020202020204" pitchFamily="34" charset="0"/>
              <a:buChar char="•"/>
              <a:tabLs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35BC3BF3-A324-774C-9AA0-9FC42C45E4B6}"/>
              </a:ext>
            </a:extLst>
          </p:cNvPr>
          <p:cNvPicPr>
            <a:picLocks noChangeAspect="1"/>
          </p:cNvPicPr>
          <p:nvPr userDrawn="1"/>
        </p:nvPicPr>
        <p:blipFill>
          <a:blip r:embed="rId2"/>
          <a:stretch>
            <a:fillRect/>
          </a:stretch>
        </p:blipFill>
        <p:spPr>
          <a:xfrm>
            <a:off x="6985000" y="0"/>
            <a:ext cx="2921000" cy="1765300"/>
          </a:xfrm>
          <a:prstGeom prst="rect">
            <a:avLst/>
          </a:prstGeom>
        </p:spPr>
      </p:pic>
      <p:sp>
        <p:nvSpPr>
          <p:cNvPr id="9" name="Title 1">
            <a:extLst>
              <a:ext uri="{FF2B5EF4-FFF2-40B4-BE49-F238E27FC236}">
                <a16:creationId xmlns:a16="http://schemas.microsoft.com/office/drawing/2014/main" id="{506DEA78-030F-1F4A-9A6B-BD8E58A72CFE}"/>
              </a:ext>
            </a:extLst>
          </p:cNvPr>
          <p:cNvSpPr>
            <a:spLocks noGrp="1"/>
          </p:cNvSpPr>
          <p:nvPr>
            <p:ph type="title" hasCustomPrompt="1"/>
          </p:nvPr>
        </p:nvSpPr>
        <p:spPr>
          <a:xfrm>
            <a:off x="612001" y="612001"/>
            <a:ext cx="6774320" cy="901840"/>
          </a:xfrm>
        </p:spPr>
        <p:txBody>
          <a:bodyPr>
            <a:noAutofit/>
          </a:bodyPr>
          <a:lstStyle>
            <a:lvl1pPr>
              <a:lnSpc>
                <a:spcPts val="3500"/>
              </a:lnSpc>
              <a:defRPr sz="4000"/>
            </a:lvl1pPr>
          </a:lstStyle>
          <a:p>
            <a:r>
              <a:rPr lang="en-US" dirty="0"/>
              <a:t>HEADINGS IN CAPS</a:t>
            </a:r>
          </a:p>
        </p:txBody>
      </p:sp>
    </p:spTree>
    <p:extLst>
      <p:ext uri="{BB962C8B-B14F-4D97-AF65-F5344CB8AC3E}">
        <p14:creationId xmlns:p14="http://schemas.microsoft.com/office/powerpoint/2010/main" val="1924596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5879" y="1820576"/>
            <a:ext cx="8543925" cy="2852737"/>
          </a:xfrm>
        </p:spPr>
        <p:txBody>
          <a:bodyPr anchor="ctr" anchorCtr="0"/>
          <a:lstStyle>
            <a:lvl1pPr algn="ctr">
              <a:defRPr sz="6000"/>
            </a:lvl1pPr>
          </a:lstStyle>
          <a:p>
            <a:r>
              <a:rPr lang="en-US" dirty="0"/>
              <a:t>DIVIDER TITLE</a:t>
            </a:r>
          </a:p>
        </p:txBody>
      </p:sp>
    </p:spTree>
    <p:extLst>
      <p:ext uri="{BB962C8B-B14F-4D97-AF65-F5344CB8AC3E}">
        <p14:creationId xmlns:p14="http://schemas.microsoft.com/office/powerpoint/2010/main" val="3426243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Onl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001" y="612000"/>
            <a:ext cx="6758618" cy="1325563"/>
          </a:xfrm>
        </p:spPr>
        <p:txBody>
          <a:bodyPr>
            <a:noAutofit/>
          </a:bodyPr>
          <a:lstStyle>
            <a:lvl1pPr>
              <a:lnSpc>
                <a:spcPts val="3500"/>
              </a:lnSpc>
              <a:defRPr>
                <a:solidFill>
                  <a:schemeClr val="tx2"/>
                </a:solidFill>
              </a:defRPr>
            </a:lvl1pPr>
          </a:lstStyle>
          <a:p>
            <a:r>
              <a:rPr lang="en-US" dirty="0"/>
              <a:t>ADD HEADING IN CAPS</a:t>
            </a:r>
          </a:p>
        </p:txBody>
      </p:sp>
      <p:pic>
        <p:nvPicPr>
          <p:cNvPr id="7" name="Picture 6">
            <a:extLst>
              <a:ext uri="{FF2B5EF4-FFF2-40B4-BE49-F238E27FC236}">
                <a16:creationId xmlns:a16="http://schemas.microsoft.com/office/drawing/2014/main" id="{A5783B2B-2C88-0843-B467-6BCE8EDB2775}"/>
              </a:ext>
            </a:extLst>
          </p:cNvPr>
          <p:cNvPicPr>
            <a:picLocks noChangeAspect="1"/>
          </p:cNvPicPr>
          <p:nvPr userDrawn="1"/>
        </p:nvPicPr>
        <p:blipFill>
          <a:blip r:embed="rId2"/>
          <a:stretch>
            <a:fillRect/>
          </a:stretch>
        </p:blipFill>
        <p:spPr>
          <a:xfrm>
            <a:off x="6985000" y="0"/>
            <a:ext cx="2921000" cy="1765300"/>
          </a:xfrm>
          <a:prstGeom prst="rect">
            <a:avLst/>
          </a:prstGeom>
        </p:spPr>
      </p:pic>
    </p:spTree>
    <p:extLst>
      <p:ext uri="{BB962C8B-B14F-4D97-AF65-F5344CB8AC3E}">
        <p14:creationId xmlns:p14="http://schemas.microsoft.com/office/powerpoint/2010/main" val="3199613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ode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DEF1E39-D3E2-534E-A7C2-BF72AA97440C}"/>
              </a:ext>
            </a:extLst>
          </p:cNvPr>
          <p:cNvPicPr>
            <a:picLocks noChangeAspect="1"/>
          </p:cNvPicPr>
          <p:nvPr userDrawn="1"/>
        </p:nvPicPr>
        <p:blipFill>
          <a:blip r:embed="rId2"/>
          <a:stretch>
            <a:fillRect/>
          </a:stretch>
        </p:blipFill>
        <p:spPr>
          <a:xfrm>
            <a:off x="1550540" y="980728"/>
            <a:ext cx="7520953" cy="5877272"/>
          </a:xfrm>
          <a:prstGeom prst="rect">
            <a:avLst/>
          </a:prstGeom>
        </p:spPr>
      </p:pic>
      <p:pic>
        <p:nvPicPr>
          <p:cNvPr id="10" name="Picture 9">
            <a:extLst>
              <a:ext uri="{FF2B5EF4-FFF2-40B4-BE49-F238E27FC236}">
                <a16:creationId xmlns:a16="http://schemas.microsoft.com/office/drawing/2014/main" id="{F040B4A4-53A4-1F4D-BBA0-D17CAB92C7E6}"/>
              </a:ext>
            </a:extLst>
          </p:cNvPr>
          <p:cNvPicPr>
            <a:picLocks noChangeAspect="1"/>
          </p:cNvPicPr>
          <p:nvPr userDrawn="1"/>
        </p:nvPicPr>
        <p:blipFill>
          <a:blip r:embed="rId3"/>
          <a:stretch>
            <a:fillRect/>
          </a:stretch>
        </p:blipFill>
        <p:spPr>
          <a:xfrm>
            <a:off x="6985000" y="0"/>
            <a:ext cx="2921000" cy="1765300"/>
          </a:xfrm>
          <a:prstGeom prst="rect">
            <a:avLst/>
          </a:prstGeom>
        </p:spPr>
      </p:pic>
      <p:sp>
        <p:nvSpPr>
          <p:cNvPr id="11" name="TextBox 10">
            <a:extLst>
              <a:ext uri="{FF2B5EF4-FFF2-40B4-BE49-F238E27FC236}">
                <a16:creationId xmlns:a16="http://schemas.microsoft.com/office/drawing/2014/main" id="{7FAF0F08-8A03-ED4D-8381-DEBD4D9228A5}"/>
              </a:ext>
            </a:extLst>
          </p:cNvPr>
          <p:cNvSpPr txBox="1"/>
          <p:nvPr userDrawn="1"/>
        </p:nvSpPr>
        <p:spPr>
          <a:xfrm>
            <a:off x="612000" y="612000"/>
            <a:ext cx="6858000" cy="471796"/>
          </a:xfrm>
          <a:prstGeom prst="rect">
            <a:avLst/>
          </a:prstGeom>
          <a:noFill/>
        </p:spPr>
        <p:txBody>
          <a:bodyPr wrap="square" lIns="0" tIns="0" rIns="0" bIns="0" rtlCol="0">
            <a:spAutoFit/>
          </a:bodyPr>
          <a:lstStyle/>
          <a:p>
            <a:pPr>
              <a:lnSpc>
                <a:spcPts val="3500"/>
              </a:lnSpc>
            </a:pPr>
            <a:r>
              <a:rPr lang="en-US" sz="4000" b="1" i="0" spc="-300" dirty="0">
                <a:solidFill>
                  <a:schemeClr val="tx2"/>
                </a:solidFill>
                <a:latin typeface="Arial Black" panose="020B0604020202020204" pitchFamily="34" charset="0"/>
                <a:cs typeface="Arial Black" panose="020B0604020202020204" pitchFamily="34" charset="0"/>
              </a:rPr>
              <a:t>TIME CREDITS MODEL</a:t>
            </a:r>
          </a:p>
        </p:txBody>
      </p:sp>
    </p:spTree>
    <p:extLst>
      <p:ext uri="{BB962C8B-B14F-4D97-AF65-F5344CB8AC3E}">
        <p14:creationId xmlns:p14="http://schemas.microsoft.com/office/powerpoint/2010/main" val="1533517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pac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CC8978-22FD-B14F-AE7F-B91BEC6696F6}"/>
              </a:ext>
            </a:extLst>
          </p:cNvPr>
          <p:cNvPicPr>
            <a:picLocks noChangeAspect="1"/>
          </p:cNvPicPr>
          <p:nvPr userDrawn="1"/>
        </p:nvPicPr>
        <p:blipFill>
          <a:blip r:embed="rId2"/>
          <a:stretch>
            <a:fillRect/>
          </a:stretch>
        </p:blipFill>
        <p:spPr>
          <a:xfrm>
            <a:off x="106296" y="589280"/>
            <a:ext cx="9693408" cy="6857999"/>
          </a:xfrm>
          <a:prstGeom prst="rect">
            <a:avLst/>
          </a:prstGeom>
        </p:spPr>
      </p:pic>
      <p:pic>
        <p:nvPicPr>
          <p:cNvPr id="8" name="Picture 7">
            <a:extLst>
              <a:ext uri="{FF2B5EF4-FFF2-40B4-BE49-F238E27FC236}">
                <a16:creationId xmlns:a16="http://schemas.microsoft.com/office/drawing/2014/main" id="{98F742D5-7A53-7740-826C-A0285C4DE5EB}"/>
              </a:ext>
            </a:extLst>
          </p:cNvPr>
          <p:cNvPicPr>
            <a:picLocks noChangeAspect="1"/>
          </p:cNvPicPr>
          <p:nvPr userDrawn="1"/>
        </p:nvPicPr>
        <p:blipFill>
          <a:blip r:embed="rId3"/>
          <a:stretch>
            <a:fillRect/>
          </a:stretch>
        </p:blipFill>
        <p:spPr>
          <a:xfrm>
            <a:off x="6985000" y="0"/>
            <a:ext cx="2921000" cy="1765300"/>
          </a:xfrm>
          <a:prstGeom prst="rect">
            <a:avLst/>
          </a:prstGeom>
        </p:spPr>
      </p:pic>
      <p:sp>
        <p:nvSpPr>
          <p:cNvPr id="10" name="TextBox 9">
            <a:extLst>
              <a:ext uri="{FF2B5EF4-FFF2-40B4-BE49-F238E27FC236}">
                <a16:creationId xmlns:a16="http://schemas.microsoft.com/office/drawing/2014/main" id="{51ABCB08-04E2-2D45-A00F-CC8DA9B254DA}"/>
              </a:ext>
            </a:extLst>
          </p:cNvPr>
          <p:cNvSpPr txBox="1"/>
          <p:nvPr userDrawn="1"/>
        </p:nvSpPr>
        <p:spPr>
          <a:xfrm>
            <a:off x="612000" y="612000"/>
            <a:ext cx="6858000" cy="471796"/>
          </a:xfrm>
          <a:prstGeom prst="rect">
            <a:avLst/>
          </a:prstGeom>
          <a:noFill/>
        </p:spPr>
        <p:txBody>
          <a:bodyPr wrap="square" lIns="0" tIns="0" rIns="0" bIns="0" rtlCol="0">
            <a:spAutoFit/>
          </a:bodyPr>
          <a:lstStyle/>
          <a:p>
            <a:pPr>
              <a:lnSpc>
                <a:spcPts val="3500"/>
              </a:lnSpc>
            </a:pPr>
            <a:r>
              <a:rPr lang="en-US" sz="4000" b="1" i="0" spc="-300" dirty="0">
                <a:solidFill>
                  <a:schemeClr val="tx2"/>
                </a:solidFill>
                <a:latin typeface="Arial Black" panose="020B0604020202020204" pitchFamily="34" charset="0"/>
                <a:cs typeface="Arial Black" panose="020B0604020202020204" pitchFamily="34" charset="0"/>
              </a:rPr>
              <a:t>OUR IMPACT</a:t>
            </a:r>
          </a:p>
        </p:txBody>
      </p:sp>
    </p:spTree>
    <p:extLst>
      <p:ext uri="{BB962C8B-B14F-4D97-AF65-F5344CB8AC3E}">
        <p14:creationId xmlns:p14="http://schemas.microsoft.com/office/powerpoint/2010/main" val="1235361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SE STUDY-Blu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5BE59CE8-FE0A-F744-888A-C9CA10995B58}"/>
              </a:ext>
            </a:extLst>
          </p:cNvPr>
          <p:cNvSpPr>
            <a:spLocks noGrp="1"/>
          </p:cNvSpPr>
          <p:nvPr>
            <p:ph type="pic" sz="quarter" idx="11"/>
          </p:nvPr>
        </p:nvSpPr>
        <p:spPr>
          <a:xfrm>
            <a:off x="5140325" y="0"/>
            <a:ext cx="4765675" cy="6858000"/>
          </a:xfrm>
        </p:spPr>
        <p:txBody>
          <a:bodyPr/>
          <a:lstStyle/>
          <a:p>
            <a:r>
              <a:rPr lang="en-US"/>
              <a:t>Click icon to add picture</a:t>
            </a:r>
          </a:p>
        </p:txBody>
      </p:sp>
      <p:pic>
        <p:nvPicPr>
          <p:cNvPr id="8" name="Picture 7">
            <a:extLst>
              <a:ext uri="{FF2B5EF4-FFF2-40B4-BE49-F238E27FC236}">
                <a16:creationId xmlns:a16="http://schemas.microsoft.com/office/drawing/2014/main" id="{71977290-5A46-0E49-B59F-DD38AE37B87A}"/>
              </a:ext>
            </a:extLst>
          </p:cNvPr>
          <p:cNvPicPr>
            <a:picLocks noChangeAspect="1"/>
          </p:cNvPicPr>
          <p:nvPr userDrawn="1"/>
        </p:nvPicPr>
        <p:blipFill>
          <a:blip r:embed="rId2"/>
          <a:stretch>
            <a:fillRect/>
          </a:stretch>
        </p:blipFill>
        <p:spPr>
          <a:xfrm>
            <a:off x="6985000" y="0"/>
            <a:ext cx="2921000" cy="1765300"/>
          </a:xfrm>
          <a:prstGeom prst="rect">
            <a:avLst/>
          </a:prstGeom>
        </p:spPr>
      </p:pic>
      <p:sp>
        <p:nvSpPr>
          <p:cNvPr id="2" name="Title 1"/>
          <p:cNvSpPr>
            <a:spLocks noGrp="1"/>
          </p:cNvSpPr>
          <p:nvPr>
            <p:ph type="title" hasCustomPrompt="1"/>
          </p:nvPr>
        </p:nvSpPr>
        <p:spPr>
          <a:xfrm>
            <a:off x="612000" y="612000"/>
            <a:ext cx="5585600" cy="901840"/>
          </a:xfrm>
        </p:spPr>
        <p:txBody>
          <a:bodyPr anchor="t" anchorCtr="0">
            <a:noAutofit/>
          </a:bodyPr>
          <a:lstStyle>
            <a:lvl1pPr>
              <a:lnSpc>
                <a:spcPts val="3000"/>
              </a:lnSpc>
              <a:defRPr sz="3200">
                <a:solidFill>
                  <a:schemeClr val="bg1"/>
                </a:solidFill>
              </a:defRPr>
            </a:lvl1pPr>
          </a:lstStyle>
          <a:p>
            <a:r>
              <a:rPr lang="en-US" dirty="0"/>
              <a:t>CASE STUDY </a:t>
            </a:r>
            <a:br>
              <a:rPr lang="en-US" dirty="0"/>
            </a:br>
            <a:r>
              <a:rPr lang="en-US" dirty="0"/>
              <a:t>LOCATION</a:t>
            </a:r>
          </a:p>
        </p:txBody>
      </p:sp>
      <p:sp>
        <p:nvSpPr>
          <p:cNvPr id="3" name="Content Placeholder 2"/>
          <p:cNvSpPr>
            <a:spLocks noGrp="1"/>
          </p:cNvSpPr>
          <p:nvPr>
            <p:ph idx="1"/>
          </p:nvPr>
        </p:nvSpPr>
        <p:spPr>
          <a:xfrm>
            <a:off x="612000" y="3037840"/>
            <a:ext cx="4803280" cy="3737612"/>
          </a:xfrm>
          <a:prstGeom prst="rect">
            <a:avLst/>
          </a:prstGeom>
        </p:spPr>
        <p:txBody>
          <a:bodyPr lIns="0" tIns="0" rIns="0" bIns="0">
            <a:noAutofit/>
          </a:bodyPr>
          <a:lstStyle>
            <a:lvl1pPr marL="0" indent="0">
              <a:buNone/>
              <a:defRPr sz="2400">
                <a:solidFill>
                  <a:schemeClr val="bg1"/>
                </a:solidFill>
              </a:defRPr>
            </a:lvl1pPr>
            <a:lvl2pPr marL="717550" indent="-260350">
              <a:buFont typeface="Arial" panose="020B0604020202020204" pitchFamily="34" charset="0"/>
              <a:buChar char="•"/>
              <a:tabLst/>
              <a:defRPr sz="2400">
                <a:solidFill>
                  <a:schemeClr val="bg1"/>
                </a:solidFill>
              </a:defRPr>
            </a:lvl2pPr>
            <a:lvl3pPr marL="914400" indent="0">
              <a:buNone/>
              <a:defRPr sz="24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a:extLst>
              <a:ext uri="{FF2B5EF4-FFF2-40B4-BE49-F238E27FC236}">
                <a16:creationId xmlns:a16="http://schemas.microsoft.com/office/drawing/2014/main" id="{550B87E1-515A-5B4D-BE4D-90799E4D0F55}"/>
              </a:ext>
            </a:extLst>
          </p:cNvPr>
          <p:cNvSpPr>
            <a:spLocks noGrp="1"/>
          </p:cNvSpPr>
          <p:nvPr>
            <p:ph type="body" sz="quarter" idx="10" hasCustomPrompt="1"/>
          </p:nvPr>
        </p:nvSpPr>
        <p:spPr>
          <a:xfrm>
            <a:off x="612000" y="1685925"/>
            <a:ext cx="5588000" cy="1036638"/>
          </a:xfrm>
        </p:spPr>
        <p:txBody>
          <a:bodyPr lIns="0" tIns="0" rIns="0" bIns="0">
            <a:noAutofit/>
          </a:bodyPr>
          <a:lstStyle>
            <a:lvl1pPr marL="0" indent="0">
              <a:buNone/>
              <a:defRPr sz="2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Issue </a:t>
            </a:r>
            <a:r>
              <a:rPr lang="en-US" dirty="0" err="1"/>
              <a:t>e.g</a:t>
            </a:r>
            <a:r>
              <a:rPr lang="en-US" dirty="0"/>
              <a:t>: Substance use &amp; recovery</a:t>
            </a:r>
          </a:p>
        </p:txBody>
      </p:sp>
    </p:spTree>
    <p:extLst>
      <p:ext uri="{BB962C8B-B14F-4D97-AF65-F5344CB8AC3E}">
        <p14:creationId xmlns:p14="http://schemas.microsoft.com/office/powerpoint/2010/main" val="2072636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SE STUDY Purp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13150" y="2144110"/>
            <a:ext cx="4092850" cy="3895184"/>
          </a:xfrm>
          <a:prstGeom prst="rect">
            <a:avLst/>
          </a:prstGeom>
        </p:spPr>
      </p:pic>
      <p:sp>
        <p:nvSpPr>
          <p:cNvPr id="16" name="Freeform 15">
            <a:extLst>
              <a:ext uri="{FF2B5EF4-FFF2-40B4-BE49-F238E27FC236}">
                <a16:creationId xmlns:a16="http://schemas.microsoft.com/office/drawing/2014/main" id="{F94277CC-23C3-F342-B48E-AD3852A2531C}"/>
              </a:ext>
            </a:extLst>
          </p:cNvPr>
          <p:cNvSpPr/>
          <p:nvPr userDrawn="1"/>
        </p:nvSpPr>
        <p:spPr>
          <a:xfrm>
            <a:off x="-13855" y="0"/>
            <a:ext cx="6998855" cy="7141779"/>
          </a:xfrm>
          <a:custGeom>
            <a:avLst/>
            <a:gdLst>
              <a:gd name="connsiteX0" fmla="*/ 5430982 w 6982691"/>
              <a:gd name="connsiteY0" fmla="*/ 6844145 h 6941127"/>
              <a:gd name="connsiteX1" fmla="*/ 6982691 w 6982691"/>
              <a:gd name="connsiteY1" fmla="*/ 0 h 6941127"/>
              <a:gd name="connsiteX2" fmla="*/ 0 w 6982691"/>
              <a:gd name="connsiteY2" fmla="*/ 0 h 6941127"/>
              <a:gd name="connsiteX3" fmla="*/ 0 w 6982691"/>
              <a:gd name="connsiteY3" fmla="*/ 6941127 h 6941127"/>
              <a:gd name="connsiteX4" fmla="*/ 5430982 w 6982691"/>
              <a:gd name="connsiteY4" fmla="*/ 6844145 h 6941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691" h="6941127">
                <a:moveTo>
                  <a:pt x="5430982" y="6844145"/>
                </a:moveTo>
                <a:lnTo>
                  <a:pt x="6982691" y="0"/>
                </a:lnTo>
                <a:lnTo>
                  <a:pt x="0" y="0"/>
                </a:lnTo>
                <a:lnTo>
                  <a:pt x="0" y="6941127"/>
                </a:lnTo>
                <a:lnTo>
                  <a:pt x="5430982" y="6844145"/>
                </a:lnTo>
                <a:close/>
              </a:path>
            </a:pathLst>
          </a:custGeom>
          <a:gradFill>
            <a:gsLst>
              <a:gs pos="0">
                <a:srgbClr val="5E2E86"/>
              </a:gs>
              <a:gs pos="100000">
                <a:srgbClr val="7D62AA"/>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1977290-5A46-0E49-B59F-DD38AE37B87A}"/>
              </a:ext>
            </a:extLst>
          </p:cNvPr>
          <p:cNvPicPr>
            <a:picLocks noChangeAspect="1"/>
          </p:cNvPicPr>
          <p:nvPr userDrawn="1"/>
        </p:nvPicPr>
        <p:blipFill>
          <a:blip r:embed="rId3"/>
          <a:stretch>
            <a:fillRect/>
          </a:stretch>
        </p:blipFill>
        <p:spPr>
          <a:xfrm>
            <a:off x="6985000" y="0"/>
            <a:ext cx="2921000" cy="1765300"/>
          </a:xfrm>
          <a:prstGeom prst="rect">
            <a:avLst/>
          </a:prstGeom>
        </p:spPr>
      </p:pic>
      <p:sp>
        <p:nvSpPr>
          <p:cNvPr id="2" name="Title 1"/>
          <p:cNvSpPr>
            <a:spLocks noGrp="1"/>
          </p:cNvSpPr>
          <p:nvPr>
            <p:ph type="title" hasCustomPrompt="1"/>
          </p:nvPr>
        </p:nvSpPr>
        <p:spPr>
          <a:xfrm>
            <a:off x="612000" y="612000"/>
            <a:ext cx="5585600" cy="901840"/>
          </a:xfrm>
        </p:spPr>
        <p:txBody>
          <a:bodyPr anchor="t" anchorCtr="0">
            <a:noAutofit/>
          </a:bodyPr>
          <a:lstStyle>
            <a:lvl1pPr>
              <a:lnSpc>
                <a:spcPts val="3000"/>
              </a:lnSpc>
              <a:defRPr sz="3200">
                <a:solidFill>
                  <a:schemeClr val="bg1"/>
                </a:solidFill>
              </a:defRPr>
            </a:lvl1pPr>
          </a:lstStyle>
          <a:p>
            <a:r>
              <a:rPr lang="en-US" dirty="0"/>
              <a:t>CASE STUDY </a:t>
            </a:r>
            <a:br>
              <a:rPr lang="en-US" dirty="0"/>
            </a:br>
            <a:r>
              <a:rPr lang="en-US" dirty="0"/>
              <a:t>LOCATION</a:t>
            </a:r>
          </a:p>
        </p:txBody>
      </p:sp>
      <p:sp>
        <p:nvSpPr>
          <p:cNvPr id="3" name="Content Placeholder 2"/>
          <p:cNvSpPr>
            <a:spLocks noGrp="1"/>
          </p:cNvSpPr>
          <p:nvPr>
            <p:ph idx="1"/>
          </p:nvPr>
        </p:nvSpPr>
        <p:spPr>
          <a:xfrm>
            <a:off x="612000" y="3037840"/>
            <a:ext cx="4803280" cy="3737612"/>
          </a:xfrm>
          <a:prstGeom prst="rect">
            <a:avLst/>
          </a:prstGeom>
        </p:spPr>
        <p:txBody>
          <a:bodyPr lIns="0" tIns="0" rIns="0" bIns="0">
            <a:noAutofit/>
          </a:bodyPr>
          <a:lstStyle>
            <a:lvl1pPr marL="0" indent="0">
              <a:buNone/>
              <a:defRPr sz="2400">
                <a:solidFill>
                  <a:schemeClr val="bg1"/>
                </a:solidFill>
              </a:defRPr>
            </a:lvl1pPr>
            <a:lvl2pPr marL="717550" indent="-260350">
              <a:buFont typeface="Arial" panose="020B0604020202020204" pitchFamily="34" charset="0"/>
              <a:buChar char="•"/>
              <a:tabLst/>
              <a:defRPr sz="2400">
                <a:solidFill>
                  <a:schemeClr val="bg1"/>
                </a:solidFill>
              </a:defRPr>
            </a:lvl2pPr>
            <a:lvl3pPr marL="914400" indent="0">
              <a:buNone/>
              <a:defRPr sz="24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a:extLst>
              <a:ext uri="{FF2B5EF4-FFF2-40B4-BE49-F238E27FC236}">
                <a16:creationId xmlns:a16="http://schemas.microsoft.com/office/drawing/2014/main" id="{550B87E1-515A-5B4D-BE4D-90799E4D0F55}"/>
              </a:ext>
            </a:extLst>
          </p:cNvPr>
          <p:cNvSpPr>
            <a:spLocks noGrp="1"/>
          </p:cNvSpPr>
          <p:nvPr>
            <p:ph type="body" sz="quarter" idx="10" hasCustomPrompt="1"/>
          </p:nvPr>
        </p:nvSpPr>
        <p:spPr>
          <a:xfrm>
            <a:off x="612000" y="1685925"/>
            <a:ext cx="5588000" cy="1036638"/>
          </a:xfrm>
        </p:spPr>
        <p:txBody>
          <a:bodyPr lIns="0" tIns="0" rIns="0" bIns="0">
            <a:noAutofit/>
          </a:bodyPr>
          <a:lstStyle>
            <a:lvl1pPr marL="0" indent="0">
              <a:buNone/>
              <a:defRPr sz="2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Issue </a:t>
            </a:r>
            <a:r>
              <a:rPr lang="en-US" dirty="0" err="1"/>
              <a:t>e.g</a:t>
            </a:r>
            <a:r>
              <a:rPr lang="en-US" dirty="0"/>
              <a:t>: Substance use &amp; recovery</a:t>
            </a:r>
          </a:p>
        </p:txBody>
      </p:sp>
    </p:spTree>
    <p:extLst>
      <p:ext uri="{BB962C8B-B14F-4D97-AF65-F5344CB8AC3E}">
        <p14:creationId xmlns:p14="http://schemas.microsoft.com/office/powerpoint/2010/main" val="121690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FAE2315A-6365-2745-87DE-181C875E33B9}"/>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4375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3" r:id="rId4"/>
    <p:sldLayoutId id="2147483670" r:id="rId5"/>
    <p:sldLayoutId id="2147483666" r:id="rId6"/>
    <p:sldLayoutId id="2147483667" r:id="rId7"/>
    <p:sldLayoutId id="2147483668" r:id="rId8"/>
    <p:sldLayoutId id="2147483672" r:id="rId9"/>
    <p:sldLayoutId id="2147483673" r:id="rId10"/>
    <p:sldLayoutId id="2147483669" r:id="rId11"/>
    <p:sldLayoutId id="2147483671" r:id="rId12"/>
  </p:sldLayoutIdLst>
  <p:hf sldNum="0" hdr="0" ftr="0" dt="0"/>
  <p:txStyles>
    <p:titleStyle>
      <a:lvl1pPr algn="l" defTabSz="914400" rtl="0" eaLnBrk="1" latinLnBrk="0" hangingPunct="1">
        <a:lnSpc>
          <a:spcPct val="90000"/>
        </a:lnSpc>
        <a:spcBef>
          <a:spcPct val="0"/>
        </a:spcBef>
        <a:buNone/>
        <a:defRPr sz="4400" b="1" i="0" kern="1200" spc="-300">
          <a:solidFill>
            <a:schemeClr val="tx2"/>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2"/>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mailto:recruitment@wearetempo.org"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hyperlink" Target="mailto:MarkFroud@wearetempo.org" TargetMode="External"/><Relationship Id="rId4" Type="http://schemas.openxmlformats.org/officeDocument/2006/relationships/hyperlink" Target="https://tempo365.sharepoint.com/Executive/Board/Board%20Members%20Area/All%20Board%20members/Trustee%20Recruitment%202021/Role%20Description%20Trustees%20-%20November%202021.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962BD-05B5-FF4E-81A1-AFEB39BBF9E0}"/>
              </a:ext>
            </a:extLst>
          </p:cNvPr>
          <p:cNvSpPr>
            <a:spLocks noGrp="1"/>
          </p:cNvSpPr>
          <p:nvPr>
            <p:ph type="ctrTitle"/>
          </p:nvPr>
        </p:nvSpPr>
        <p:spPr/>
        <p:txBody>
          <a:bodyPr/>
          <a:lstStyle/>
          <a:p>
            <a:r>
              <a:rPr lang="en-GB" sz="4800" dirty="0">
                <a:latin typeface="Poppins" panose="00000500000000000000" pitchFamily="2" charset="0"/>
                <a:cs typeface="Poppins" panose="00000500000000000000" pitchFamily="2" charset="0"/>
              </a:rPr>
              <a:t>TRUSTEE RECRUITMENT PACK</a:t>
            </a:r>
          </a:p>
        </p:txBody>
      </p:sp>
      <p:sp>
        <p:nvSpPr>
          <p:cNvPr id="5" name="Text Placeholder 4">
            <a:extLst>
              <a:ext uri="{FF2B5EF4-FFF2-40B4-BE49-F238E27FC236}">
                <a16:creationId xmlns:a16="http://schemas.microsoft.com/office/drawing/2014/main" id="{10A8535A-21F8-4941-8DAF-0A0F1E62723B}"/>
              </a:ext>
            </a:extLst>
          </p:cNvPr>
          <p:cNvSpPr>
            <a:spLocks noGrp="1"/>
          </p:cNvSpPr>
          <p:nvPr>
            <p:ph type="body" sz="quarter" idx="14"/>
          </p:nvPr>
        </p:nvSpPr>
        <p:spPr>
          <a:xfrm>
            <a:off x="600596" y="3228515"/>
            <a:ext cx="4631804" cy="953588"/>
          </a:xfrm>
        </p:spPr>
        <p:txBody>
          <a:bodyPr/>
          <a:lstStyle/>
          <a:p>
            <a:pPr>
              <a:lnSpc>
                <a:spcPct val="100000"/>
              </a:lnSpc>
            </a:pPr>
            <a:r>
              <a:rPr lang="en-GB" sz="2400" b="1" dirty="0">
                <a:solidFill>
                  <a:schemeClr val="tx2"/>
                </a:solidFill>
                <a:latin typeface="Poppins" panose="00000500000000000000" pitchFamily="2" charset="0"/>
                <a:cs typeface="Poppins" panose="00000500000000000000" pitchFamily="2" charset="0"/>
              </a:rPr>
              <a:t>BECOMING PART OF THE TEMPO TEAM</a:t>
            </a:r>
          </a:p>
        </p:txBody>
      </p:sp>
      <p:sp>
        <p:nvSpPr>
          <p:cNvPr id="14" name="Picture Placeholder 13">
            <a:extLst>
              <a:ext uri="{FF2B5EF4-FFF2-40B4-BE49-F238E27FC236}">
                <a16:creationId xmlns:a16="http://schemas.microsoft.com/office/drawing/2014/main" id="{8B4CA988-624B-4729-98FC-76FE68D54E12}"/>
              </a:ext>
            </a:extLst>
          </p:cNvPr>
          <p:cNvSpPr>
            <a:spLocks noGrp="1"/>
          </p:cNvSpPr>
          <p:nvPr>
            <p:ph type="pic" sz="quarter" idx="13"/>
          </p:nvPr>
        </p:nvSpPr>
        <p:spPr/>
      </p:sp>
      <p:pic>
        <p:nvPicPr>
          <p:cNvPr id="15" name="Picture 14">
            <a:extLst>
              <a:ext uri="{FF2B5EF4-FFF2-40B4-BE49-F238E27FC236}">
                <a16:creationId xmlns:a16="http://schemas.microsoft.com/office/drawing/2014/main" id="{5DCDA1DC-8621-464D-9F4F-71A2908E2E36}"/>
              </a:ext>
            </a:extLst>
          </p:cNvPr>
          <p:cNvPicPr>
            <a:picLocks noChangeAspect="1"/>
          </p:cNvPicPr>
          <p:nvPr/>
        </p:nvPicPr>
        <p:blipFill>
          <a:blip r:embed="rId2"/>
          <a:stretch>
            <a:fillRect/>
          </a:stretch>
        </p:blipFill>
        <p:spPr>
          <a:xfrm>
            <a:off x="4401700" y="268051"/>
            <a:ext cx="5671568" cy="4754463"/>
          </a:xfrm>
          <a:prstGeom prst="rect">
            <a:avLst/>
          </a:prstGeom>
        </p:spPr>
      </p:pic>
    </p:spTree>
    <p:extLst>
      <p:ext uri="{BB962C8B-B14F-4D97-AF65-F5344CB8AC3E}">
        <p14:creationId xmlns:p14="http://schemas.microsoft.com/office/powerpoint/2010/main" val="3948107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0923" y="943075"/>
            <a:ext cx="5709059" cy="901840"/>
          </a:xfrm>
        </p:spPr>
        <p:txBody>
          <a:bodyPr/>
          <a:lstStyle/>
          <a:p>
            <a:r>
              <a:rPr lang="en-GB" spc="0" dirty="0">
                <a:latin typeface="Poppins" panose="00000500000000000000" pitchFamily="2" charset="0"/>
                <a:cs typeface="Poppins" panose="00000500000000000000" pitchFamily="2" charset="0"/>
              </a:rPr>
              <a:t>Thank you for the interest you have shown in joining our team.  </a:t>
            </a:r>
            <a:br>
              <a:rPr lang="en-GB" spc="0" dirty="0">
                <a:latin typeface="Poppins" panose="00000500000000000000" pitchFamily="2" charset="0"/>
                <a:cs typeface="Poppins" panose="00000500000000000000" pitchFamily="2" charset="0"/>
              </a:rPr>
            </a:br>
            <a:br>
              <a:rPr lang="en-GB" spc="0" dirty="0">
                <a:latin typeface="Poppins" panose="00000500000000000000" pitchFamily="2" charset="0"/>
                <a:cs typeface="Poppins" panose="00000500000000000000" pitchFamily="2" charset="0"/>
              </a:rPr>
            </a:br>
            <a:r>
              <a:rPr lang="en-GB" spc="0" dirty="0">
                <a:latin typeface="Poppins" panose="00000500000000000000" pitchFamily="2" charset="0"/>
                <a:cs typeface="Poppins" panose="00000500000000000000" pitchFamily="2" charset="0"/>
              </a:rPr>
              <a:t>Please send your CV and supporting statement to: </a:t>
            </a:r>
            <a:br>
              <a:rPr lang="en-GB" spc="0" dirty="0">
                <a:latin typeface="Poppins" panose="00000500000000000000" pitchFamily="2" charset="0"/>
                <a:cs typeface="Poppins" panose="00000500000000000000" pitchFamily="2" charset="0"/>
              </a:rPr>
            </a:br>
            <a:br>
              <a:rPr lang="en-GB" spc="0" dirty="0">
                <a:latin typeface="Poppins" panose="00000500000000000000" pitchFamily="2" charset="0"/>
                <a:cs typeface="Poppins" panose="00000500000000000000" pitchFamily="2" charset="0"/>
              </a:rPr>
            </a:br>
            <a:r>
              <a:rPr lang="en-GB" sz="2800" spc="0" dirty="0">
                <a:latin typeface="Poppins" panose="00000500000000000000" pitchFamily="2" charset="0"/>
                <a:cs typeface="Poppins" panose="00000500000000000000" pitchFamily="2" charset="0"/>
              </a:rPr>
              <a:t>recruitment@wearetempo.org</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272775"/>
            <a:ext cx="5612524" cy="585225"/>
          </a:xfrm>
          <a:prstGeom prst="rect">
            <a:avLst/>
          </a:prstGeom>
        </p:spPr>
      </p:pic>
    </p:spTree>
    <p:extLst>
      <p:ext uri="{BB962C8B-B14F-4D97-AF65-F5344CB8AC3E}">
        <p14:creationId xmlns:p14="http://schemas.microsoft.com/office/powerpoint/2010/main" val="1872634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7112" r="17112"/>
          <a:stretch>
            <a:fillRect/>
          </a:stretch>
        </p:blipFill>
        <p:spPr>
          <a:xfrm>
            <a:off x="5273889" y="-189781"/>
            <a:ext cx="5353136" cy="7703381"/>
          </a:xfrm>
        </p:spPr>
      </p:pic>
      <p:sp>
        <p:nvSpPr>
          <p:cNvPr id="7" name="Freeform 6">
            <a:extLst>
              <a:ext uri="{FF2B5EF4-FFF2-40B4-BE49-F238E27FC236}">
                <a16:creationId xmlns:a16="http://schemas.microsoft.com/office/drawing/2014/main" id="{F94277CC-23C3-F342-B48E-AD3852A2531C}"/>
              </a:ext>
            </a:extLst>
          </p:cNvPr>
          <p:cNvSpPr/>
          <p:nvPr/>
        </p:nvSpPr>
        <p:spPr>
          <a:xfrm>
            <a:off x="-13855" y="0"/>
            <a:ext cx="7185217" cy="7417942"/>
          </a:xfrm>
          <a:custGeom>
            <a:avLst/>
            <a:gdLst>
              <a:gd name="connsiteX0" fmla="*/ 5430982 w 6982691"/>
              <a:gd name="connsiteY0" fmla="*/ 6844145 h 6941127"/>
              <a:gd name="connsiteX1" fmla="*/ 6982691 w 6982691"/>
              <a:gd name="connsiteY1" fmla="*/ 0 h 6941127"/>
              <a:gd name="connsiteX2" fmla="*/ 0 w 6982691"/>
              <a:gd name="connsiteY2" fmla="*/ 0 h 6941127"/>
              <a:gd name="connsiteX3" fmla="*/ 0 w 6982691"/>
              <a:gd name="connsiteY3" fmla="*/ 6941127 h 6941127"/>
              <a:gd name="connsiteX4" fmla="*/ 5430982 w 6982691"/>
              <a:gd name="connsiteY4" fmla="*/ 6844145 h 6941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691" h="6941127">
                <a:moveTo>
                  <a:pt x="5430982" y="6844145"/>
                </a:moveTo>
                <a:lnTo>
                  <a:pt x="6982691" y="0"/>
                </a:lnTo>
                <a:lnTo>
                  <a:pt x="0" y="0"/>
                </a:lnTo>
                <a:lnTo>
                  <a:pt x="0" y="6941127"/>
                </a:lnTo>
                <a:lnTo>
                  <a:pt x="5430982" y="6844145"/>
                </a:lnTo>
                <a:close/>
              </a:path>
            </a:pathLst>
          </a:custGeom>
          <a:gradFill>
            <a:gsLst>
              <a:gs pos="0">
                <a:srgbClr val="005DA4"/>
              </a:gs>
              <a:gs pos="100000">
                <a:schemeClr val="accent1"/>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1977290-5A46-0E49-B59F-DD38AE37B87A}"/>
              </a:ext>
            </a:extLst>
          </p:cNvPr>
          <p:cNvPicPr>
            <a:picLocks noChangeAspect="1"/>
          </p:cNvPicPr>
          <p:nvPr/>
        </p:nvPicPr>
        <p:blipFill>
          <a:blip r:embed="rId4"/>
          <a:stretch>
            <a:fillRect/>
          </a:stretch>
        </p:blipFill>
        <p:spPr>
          <a:xfrm>
            <a:off x="6985000" y="0"/>
            <a:ext cx="2921000" cy="1765300"/>
          </a:xfrm>
          <a:prstGeom prst="rect">
            <a:avLst/>
          </a:prstGeom>
        </p:spPr>
      </p:pic>
      <p:sp>
        <p:nvSpPr>
          <p:cNvPr id="4" name="Content Placeholder 3">
            <a:extLst>
              <a:ext uri="{FF2B5EF4-FFF2-40B4-BE49-F238E27FC236}">
                <a16:creationId xmlns:a16="http://schemas.microsoft.com/office/drawing/2014/main" id="{F63A630E-E703-1A4F-A219-A00984A44352}"/>
              </a:ext>
            </a:extLst>
          </p:cNvPr>
          <p:cNvSpPr>
            <a:spLocks noGrp="1"/>
          </p:cNvSpPr>
          <p:nvPr>
            <p:ph idx="1"/>
          </p:nvPr>
        </p:nvSpPr>
        <p:spPr>
          <a:xfrm>
            <a:off x="304692" y="638724"/>
            <a:ext cx="5232618" cy="6046370"/>
          </a:xfrm>
        </p:spPr>
        <p:txBody>
          <a:bodyPr/>
          <a:lstStyle/>
          <a:p>
            <a:r>
              <a:rPr lang="en-GB" sz="1500" dirty="0">
                <a:latin typeface="Poppins" panose="00000500000000000000" pitchFamily="2" charset="0"/>
                <a:cs typeface="Poppins" panose="00000500000000000000" pitchFamily="2" charset="0"/>
              </a:rPr>
              <a:t>Hello! We’re delighted that you are interested in joining our Board of Trustees here at Tempo Time Credits.</a:t>
            </a:r>
          </a:p>
          <a:p>
            <a:r>
              <a:rPr lang="en-GB" sz="1500" dirty="0">
                <a:latin typeface="Poppins" panose="00000500000000000000" pitchFamily="2" charset="0"/>
                <a:cs typeface="Poppins" panose="00000500000000000000" pitchFamily="2" charset="0"/>
              </a:rPr>
              <a:t>At Tempo, we’ve got a really important job to do. We galvanise communities to drive positive change for themselves and be more resilient through more individuals and more diverse groups of people volunteering.</a:t>
            </a:r>
          </a:p>
          <a:p>
            <a:r>
              <a:rPr lang="en-GB" sz="1500" dirty="0">
                <a:latin typeface="Poppins" panose="00000500000000000000" pitchFamily="2" charset="0"/>
                <a:cs typeface="Poppins" panose="00000500000000000000" pitchFamily="2" charset="0"/>
              </a:rPr>
              <a:t>We build self-sustaining communities created by resilient people.</a:t>
            </a:r>
          </a:p>
          <a:p>
            <a:r>
              <a:rPr lang="en-GB" sz="1500" dirty="0">
                <a:latin typeface="Poppins" panose="00000500000000000000" pitchFamily="2" charset="0"/>
                <a:cs typeface="Poppins" panose="00000500000000000000" pitchFamily="2" charset="0"/>
              </a:rPr>
              <a:t>Tempo Time Credits recognise and reward volunteers and help community development groups to retain them.</a:t>
            </a:r>
          </a:p>
          <a:p>
            <a:r>
              <a:rPr lang="en-GB" sz="1500" dirty="0">
                <a:latin typeface="Poppins" panose="00000500000000000000" pitchFamily="2" charset="0"/>
                <a:cs typeface="Poppins" panose="00000500000000000000" pitchFamily="2" charset="0"/>
              </a:rPr>
              <a:t>Tempo is passionate about the way Time Credits can be used to enable local communities to become strong and resilient. We do this by bringing together partnerships of local community development organisations. Tempo helps build and sustain these partnerships and Time Credits are the glue that hold these partnerships together.</a:t>
            </a:r>
            <a:endParaRPr lang="en-GB" sz="1500" b="1" dirty="0">
              <a:latin typeface="Poppins" panose="00000500000000000000" pitchFamily="2" charset="0"/>
              <a:cs typeface="Poppins" panose="00000500000000000000" pitchFamily="2" charset="0"/>
            </a:endParaRPr>
          </a:p>
          <a:p>
            <a:r>
              <a:rPr lang="en-GB" sz="1500" dirty="0">
                <a:latin typeface="Poppins" panose="00000500000000000000" pitchFamily="2" charset="0"/>
                <a:cs typeface="Poppins" panose="00000500000000000000" pitchFamily="2" charset="0"/>
              </a:rPr>
              <a:t>We are ambitious for our future and can help build a strong, more diverse and resilient population of volunteers.</a:t>
            </a:r>
          </a:p>
          <a:p>
            <a:r>
              <a:rPr lang="en-GB" sz="1500" dirty="0">
                <a:latin typeface="Poppins" panose="00000500000000000000" pitchFamily="2" charset="0"/>
                <a:cs typeface="Poppins" panose="00000500000000000000" pitchFamily="2" charset="0"/>
              </a:rPr>
              <a:t>This pack is designed to help you get a feel for what it’s like to be a part of the Tempo team.  It explains the process and will help you decide whether you can see yourself as a part of our fantastic team. </a:t>
            </a:r>
            <a:endParaRPr lang="en-GB" sz="1500" b="1" dirty="0">
              <a:latin typeface="Poppins" panose="00000500000000000000" pitchFamily="2" charset="0"/>
              <a:cs typeface="Poppins" panose="00000500000000000000" pitchFamily="2" charset="0"/>
            </a:endParaRPr>
          </a:p>
          <a:p>
            <a:pPr>
              <a:spcAft>
                <a:spcPts val="1200"/>
              </a:spcAft>
            </a:pPr>
            <a:endParaRPr lang="en-US" sz="16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948387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1" y="366645"/>
            <a:ext cx="6758618" cy="512714"/>
          </a:xfrm>
        </p:spPr>
        <p:txBody>
          <a:bodyPr/>
          <a:lstStyle/>
          <a:p>
            <a:r>
              <a:rPr lang="en-GB" sz="3300" cap="all" dirty="0">
                <a:solidFill>
                  <a:srgbClr val="201751"/>
                </a:solidFill>
                <a:latin typeface="Poppins" panose="00000500000000000000" pitchFamily="2" charset="0"/>
                <a:cs typeface="Poppins" panose="00000500000000000000" pitchFamily="2" charset="0"/>
              </a:rPr>
              <a:t>Who Are We?</a:t>
            </a:r>
            <a:br>
              <a:rPr lang="en-GB" cap="all" dirty="0">
                <a:latin typeface="Poppins" panose="00000500000000000000" pitchFamily="2" charset="0"/>
                <a:cs typeface="Poppins" panose="00000500000000000000" pitchFamily="2" charset="0"/>
              </a:rPr>
            </a:br>
            <a:br>
              <a:rPr lang="en-GB" dirty="0">
                <a:latin typeface="Poppins" panose="00000500000000000000" pitchFamily="2" charset="0"/>
                <a:cs typeface="Poppins" panose="00000500000000000000" pitchFamily="2" charset="0"/>
              </a:rPr>
            </a:br>
            <a:endParaRPr lang="en-GB" dirty="0">
              <a:latin typeface="Poppins" panose="00000500000000000000" pitchFamily="2" charset="0"/>
              <a:cs typeface="Poppins" panose="00000500000000000000" pitchFamily="2"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86491456"/>
              </p:ext>
            </p:extLst>
          </p:nvPr>
        </p:nvGraphicFramePr>
        <p:xfrm>
          <a:off x="210403" y="1426776"/>
          <a:ext cx="9485194" cy="5066668"/>
        </p:xfrm>
        <a:graphic>
          <a:graphicData uri="http://schemas.openxmlformats.org/drawingml/2006/table">
            <a:tbl>
              <a:tblPr firstRow="1" firstCol="1" bandRow="1">
                <a:tableStyleId>{D113A9D2-9D6B-4929-AA2D-F23B5EE8CBE7}</a:tableStyleId>
              </a:tblPr>
              <a:tblGrid>
                <a:gridCol w="4742597">
                  <a:extLst>
                    <a:ext uri="{9D8B030D-6E8A-4147-A177-3AD203B41FA5}">
                      <a16:colId xmlns:a16="http://schemas.microsoft.com/office/drawing/2014/main" val="20000"/>
                    </a:ext>
                  </a:extLst>
                </a:gridCol>
                <a:gridCol w="4742597">
                  <a:extLst>
                    <a:ext uri="{9D8B030D-6E8A-4147-A177-3AD203B41FA5}">
                      <a16:colId xmlns:a16="http://schemas.microsoft.com/office/drawing/2014/main" val="20001"/>
                    </a:ext>
                  </a:extLst>
                </a:gridCol>
              </a:tblGrid>
              <a:tr h="1989663">
                <a:tc>
                  <a:txBody>
                    <a:bodyPr/>
                    <a:lstStyle/>
                    <a:p>
                      <a:pPr algn="ctr">
                        <a:lnSpc>
                          <a:spcPct val="115000"/>
                        </a:lnSpc>
                        <a:spcAft>
                          <a:spcPts val="0"/>
                        </a:spcAft>
                      </a:pPr>
                      <a:r>
                        <a:rPr lang="en-GB" sz="1400" dirty="0">
                          <a:solidFill>
                            <a:schemeClr val="bg1"/>
                          </a:solidFill>
                          <a:effectLst/>
                          <a:latin typeface="Poppins" panose="00000500000000000000" pitchFamily="2" charset="0"/>
                          <a:cs typeface="Poppins" panose="00000500000000000000" pitchFamily="2" charset="0"/>
                        </a:rPr>
                        <a:t>FOUNDED: 2008…</a:t>
                      </a:r>
                    </a:p>
                    <a:p>
                      <a:pPr algn="just">
                        <a:lnSpc>
                          <a:spcPct val="115000"/>
                        </a:lnSpc>
                        <a:spcAft>
                          <a:spcPts val="0"/>
                        </a:spcAft>
                      </a:pPr>
                      <a:r>
                        <a:rPr lang="en-GB" sz="1400" b="0" dirty="0">
                          <a:solidFill>
                            <a:schemeClr val="bg1"/>
                          </a:solidFill>
                          <a:effectLst/>
                          <a:latin typeface="Poppins" panose="00000500000000000000" pitchFamily="2" charset="0"/>
                          <a:cs typeface="Poppins" panose="00000500000000000000" pitchFamily="2" charset="0"/>
                        </a:rPr>
                        <a:t>Our charity, Tempo, was founded to support and strengthen disconnected communities in the Welsh valleys using Time Credits.  ‘Time Credits’ was initially developed to explore ways that alternative currencies could be used to help rebuild the ex-mining communities of South Wales.</a:t>
                      </a:r>
                      <a:endParaRPr lang="en-GB" sz="1400" b="0" dirty="0">
                        <a:solidFill>
                          <a:schemeClr val="bg1"/>
                        </a:solidFill>
                        <a:effectLst/>
                        <a:latin typeface="Poppins" panose="00000500000000000000" pitchFamily="2" charset="0"/>
                        <a:ea typeface="Calibri"/>
                        <a:cs typeface="Poppins" panose="00000500000000000000" pitchFamily="2" charset="0"/>
                      </a:endParaRPr>
                    </a:p>
                  </a:txBody>
                  <a:tcPr marL="65101" marR="65101" marT="108000" marB="108000">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01751"/>
                    </a:solidFill>
                  </a:tcPr>
                </a:tc>
                <a:tc>
                  <a:txBody>
                    <a:bodyPr/>
                    <a:lstStyle/>
                    <a:p>
                      <a:pPr algn="ctr">
                        <a:lnSpc>
                          <a:spcPct val="115000"/>
                        </a:lnSpc>
                        <a:spcAft>
                          <a:spcPts val="0"/>
                        </a:spcAft>
                        <a:tabLst>
                          <a:tab pos="909320" algn="ctr"/>
                        </a:tabLst>
                      </a:pPr>
                      <a:r>
                        <a:rPr lang="en-GB" sz="1400" dirty="0">
                          <a:solidFill>
                            <a:schemeClr val="bg1"/>
                          </a:solidFill>
                          <a:effectLst/>
                          <a:latin typeface="Poppins" panose="00000500000000000000" pitchFamily="2" charset="0"/>
                          <a:cs typeface="Poppins" panose="00000500000000000000" pitchFamily="2" charset="0"/>
                        </a:rPr>
                        <a:t>OUR MODEL…</a:t>
                      </a:r>
                    </a:p>
                    <a:p>
                      <a:pPr algn="just">
                        <a:lnSpc>
                          <a:spcPct val="115000"/>
                        </a:lnSpc>
                        <a:spcAft>
                          <a:spcPts val="0"/>
                        </a:spcAft>
                        <a:tabLst>
                          <a:tab pos="909320" algn="ctr"/>
                        </a:tabLst>
                      </a:pPr>
                      <a:r>
                        <a:rPr lang="en-GB" sz="1400" b="0" dirty="0">
                          <a:solidFill>
                            <a:schemeClr val="bg1"/>
                          </a:solidFill>
                          <a:effectLst/>
                          <a:latin typeface="Poppins" panose="00000500000000000000" pitchFamily="2" charset="0"/>
                          <a:cs typeface="Poppins" panose="00000500000000000000" pitchFamily="2" charset="0"/>
                        </a:rPr>
                        <a:t>Our model builds on the concept that time given can be exchanged.  This concept was theorised and popularised by Teruko Mizushima in Japan in 1973 and developed further by human rights lawyer Edgar Cahn in 1986.</a:t>
                      </a:r>
                    </a:p>
                    <a:p>
                      <a:pPr algn="just">
                        <a:lnSpc>
                          <a:spcPct val="115000"/>
                        </a:lnSpc>
                        <a:spcAft>
                          <a:spcPts val="0"/>
                        </a:spcAft>
                      </a:pPr>
                      <a:r>
                        <a:rPr lang="en-GB" sz="1400" dirty="0">
                          <a:solidFill>
                            <a:schemeClr val="bg1"/>
                          </a:solidFill>
                          <a:effectLst/>
                          <a:latin typeface="Poppins" panose="00000500000000000000" pitchFamily="2" charset="0"/>
                          <a:cs typeface="Poppins" panose="00000500000000000000" pitchFamily="2" charset="0"/>
                        </a:rPr>
                        <a:t> </a:t>
                      </a:r>
                      <a:endParaRPr lang="en-GB" sz="1400" dirty="0">
                        <a:solidFill>
                          <a:schemeClr val="bg1"/>
                        </a:solidFill>
                        <a:effectLst/>
                        <a:latin typeface="Poppins" panose="00000500000000000000" pitchFamily="2" charset="0"/>
                        <a:ea typeface="Calibri"/>
                        <a:cs typeface="Poppins" panose="00000500000000000000" pitchFamily="2" charset="0"/>
                      </a:endParaRPr>
                    </a:p>
                  </a:txBody>
                  <a:tcPr marL="65101" marR="65101"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01751"/>
                    </a:solidFill>
                  </a:tcPr>
                </a:tc>
                <a:extLst>
                  <a:ext uri="{0D108BD9-81ED-4DB2-BD59-A6C34878D82A}">
                    <a16:rowId xmlns:a16="http://schemas.microsoft.com/office/drawing/2014/main" val="10000"/>
                  </a:ext>
                </a:extLst>
              </a:tr>
              <a:tr h="1246289">
                <a:tc gridSpan="2">
                  <a:txBody>
                    <a:bodyPr/>
                    <a:lstStyle/>
                    <a:p>
                      <a:pPr algn="ctr">
                        <a:lnSpc>
                          <a:spcPct val="115000"/>
                        </a:lnSpc>
                        <a:spcAft>
                          <a:spcPts val="0"/>
                        </a:spcAft>
                      </a:pPr>
                      <a:r>
                        <a:rPr lang="en-GB" sz="1400" dirty="0">
                          <a:solidFill>
                            <a:schemeClr val="bg1"/>
                          </a:solidFill>
                          <a:effectLst/>
                          <a:latin typeface="Poppins" panose="00000500000000000000" pitchFamily="2" charset="0"/>
                          <a:cs typeface="Poppins" panose="00000500000000000000" pitchFamily="2" charset="0"/>
                        </a:rPr>
                        <a:t>OUR FUTURE…</a:t>
                      </a:r>
                    </a:p>
                    <a:p>
                      <a:pPr algn="just" fontAlgn="base">
                        <a:spcAft>
                          <a:spcPts val="0"/>
                        </a:spcAft>
                      </a:pPr>
                      <a:r>
                        <a:rPr lang="en-GB" sz="1400" b="0" dirty="0">
                          <a:solidFill>
                            <a:schemeClr val="bg1"/>
                          </a:solidFill>
                          <a:effectLst/>
                          <a:latin typeface="Poppins" panose="00000500000000000000" pitchFamily="2" charset="0"/>
                          <a:cs typeface="Poppins" panose="00000500000000000000" pitchFamily="2" charset="0"/>
                        </a:rPr>
                        <a:t>We are expanding our geographical reach. We are now working in every part of Wales and in 7 of England’s 8 regions. We want to have full UK coverage by 2025 so that we can enable more people to contribute to their local community, and be recognised for the time that they give. To achieve this, we use Time Credits to engage new people in communities, broaden the demographic base of volunteering and shape local services, improving health and wellbeing for all.</a:t>
                      </a:r>
                      <a:endParaRPr lang="en-GB" sz="1400" b="0" dirty="0">
                        <a:solidFill>
                          <a:schemeClr val="bg1"/>
                        </a:solidFill>
                        <a:effectLst/>
                        <a:latin typeface="Poppins" panose="00000500000000000000" pitchFamily="2" charset="0"/>
                        <a:ea typeface="Calibri"/>
                        <a:cs typeface="Poppins" panose="00000500000000000000" pitchFamily="2" charset="0"/>
                      </a:endParaRPr>
                    </a:p>
                  </a:txBody>
                  <a:tcPr marL="65101" marR="65101" marT="108000" marB="10800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01751"/>
                    </a:solidFill>
                  </a:tcPr>
                </a:tc>
                <a:tc hMerge="1">
                  <a:txBody>
                    <a:bodyPr/>
                    <a:lstStyle/>
                    <a:p>
                      <a:endParaRPr lang="en-GB"/>
                    </a:p>
                  </a:txBody>
                  <a:tcPr/>
                </a:tc>
                <a:extLst>
                  <a:ext uri="{0D108BD9-81ED-4DB2-BD59-A6C34878D82A}">
                    <a16:rowId xmlns:a16="http://schemas.microsoft.com/office/drawing/2014/main" val="10001"/>
                  </a:ext>
                </a:extLst>
              </a:tr>
              <a:tr h="1548841">
                <a:tc>
                  <a:txBody>
                    <a:bodyPr/>
                    <a:lstStyle/>
                    <a:p>
                      <a:pPr algn="ctr">
                        <a:lnSpc>
                          <a:spcPct val="115000"/>
                        </a:lnSpc>
                        <a:spcAft>
                          <a:spcPts val="0"/>
                        </a:spcAft>
                      </a:pPr>
                      <a:r>
                        <a:rPr lang="en-GB" sz="1400" dirty="0">
                          <a:solidFill>
                            <a:schemeClr val="bg1"/>
                          </a:solidFill>
                          <a:effectLst/>
                          <a:latin typeface="Poppins" panose="00000500000000000000" pitchFamily="2" charset="0"/>
                          <a:cs typeface="Poppins" panose="00000500000000000000" pitchFamily="2" charset="0"/>
                        </a:rPr>
                        <a:t>OUR NUMBERS…</a:t>
                      </a:r>
                    </a:p>
                    <a:p>
                      <a:pPr algn="just">
                        <a:lnSpc>
                          <a:spcPct val="115000"/>
                        </a:lnSpc>
                        <a:spcAft>
                          <a:spcPts val="0"/>
                        </a:spcAft>
                      </a:pPr>
                      <a:r>
                        <a:rPr lang="en-GB" sz="1400" b="0" dirty="0">
                          <a:solidFill>
                            <a:schemeClr val="bg1"/>
                          </a:solidFill>
                          <a:effectLst/>
                          <a:latin typeface="Poppins" panose="00000500000000000000" pitchFamily="2" charset="0"/>
                          <a:cs typeface="Poppins" panose="00000500000000000000" pitchFamily="2" charset="0"/>
                        </a:rPr>
                        <a:t>Over 1 million Tempo Time Credits have been earned since 2008. We went digital in January and that number has grown by 90,000. Our staff work remotely, with a small office in Cardiff.</a:t>
                      </a:r>
                      <a:endParaRPr lang="en-GB" sz="1400" b="0" dirty="0">
                        <a:solidFill>
                          <a:schemeClr val="bg1"/>
                        </a:solidFill>
                        <a:effectLst/>
                        <a:latin typeface="Poppins" panose="00000500000000000000" pitchFamily="2" charset="0"/>
                        <a:ea typeface="Calibri"/>
                        <a:cs typeface="Poppins" panose="00000500000000000000" pitchFamily="2" charset="0"/>
                      </a:endParaRPr>
                    </a:p>
                  </a:txBody>
                  <a:tcPr marL="65101" marR="65101" marT="108000" marB="108000">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01751"/>
                    </a:solidFill>
                  </a:tcPr>
                </a:tc>
                <a:tc>
                  <a:txBody>
                    <a:bodyPr/>
                    <a:lstStyle/>
                    <a:p>
                      <a:pPr algn="ctr">
                        <a:lnSpc>
                          <a:spcPct val="115000"/>
                        </a:lnSpc>
                        <a:spcAft>
                          <a:spcPts val="0"/>
                        </a:spcAft>
                      </a:pPr>
                      <a:r>
                        <a:rPr lang="en-GB" sz="1400" b="1" dirty="0">
                          <a:solidFill>
                            <a:schemeClr val="bg1"/>
                          </a:solidFill>
                          <a:effectLst/>
                          <a:latin typeface="Poppins" panose="00000500000000000000" pitchFamily="2" charset="0"/>
                          <a:cs typeface="Poppins" panose="00000500000000000000" pitchFamily="2" charset="0"/>
                        </a:rPr>
                        <a:t>WE WORK WITH…</a:t>
                      </a:r>
                    </a:p>
                    <a:p>
                      <a:pPr algn="just">
                        <a:lnSpc>
                          <a:spcPct val="115000"/>
                        </a:lnSpc>
                        <a:spcAft>
                          <a:spcPts val="0"/>
                        </a:spcAft>
                      </a:pPr>
                      <a:r>
                        <a:rPr lang="en-GB" sz="1400" dirty="0">
                          <a:solidFill>
                            <a:schemeClr val="bg1"/>
                          </a:solidFill>
                          <a:effectLst/>
                          <a:latin typeface="Poppins" panose="00000500000000000000" pitchFamily="2" charset="0"/>
                          <a:cs typeface="Poppins" panose="00000500000000000000" pitchFamily="2" charset="0"/>
                        </a:rPr>
                        <a:t>Governments, Local Authorities, Clinical Commissioning Groups, Health Boards, Housing Providers, Health and Social Care Providers, Schools, Voluntary Organisations and Businesses. </a:t>
                      </a:r>
                      <a:endParaRPr lang="en-GB" sz="1400" dirty="0">
                        <a:solidFill>
                          <a:schemeClr val="bg1"/>
                        </a:solidFill>
                        <a:effectLst/>
                        <a:latin typeface="Poppins" panose="00000500000000000000" pitchFamily="2" charset="0"/>
                        <a:ea typeface="Calibri"/>
                        <a:cs typeface="Poppins" panose="00000500000000000000" pitchFamily="2" charset="0"/>
                      </a:endParaRPr>
                    </a:p>
                  </a:txBody>
                  <a:tcPr marL="65101" marR="65101"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0175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8140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00" dirty="0">
                <a:latin typeface="Poppins" panose="00000500000000000000" pitchFamily="2" charset="0"/>
                <a:cs typeface="Poppins" panose="00000500000000000000" pitchFamily="2" charset="0"/>
              </a:rPr>
              <a:t>ABOUT US…</a:t>
            </a:r>
          </a:p>
        </p:txBody>
      </p:sp>
      <p:pic>
        <p:nvPicPr>
          <p:cNvPr id="20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474" y="2949976"/>
            <a:ext cx="4197568" cy="3598362"/>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2"/>
          <p:cNvSpPr txBox="1">
            <a:spLocks noChangeArrowheads="1"/>
          </p:cNvSpPr>
          <p:nvPr/>
        </p:nvSpPr>
        <p:spPr bwMode="auto">
          <a:xfrm>
            <a:off x="534256" y="3310775"/>
            <a:ext cx="2446450" cy="287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effectLst/>
                <a:latin typeface="Poppins" panose="00000500000000000000" pitchFamily="2" charset="0"/>
                <a:ea typeface="Calibri" pitchFamily="34" charset="0"/>
                <a:cs typeface="Poppins" panose="00000500000000000000" pitchFamily="2" charset="0"/>
              </a:rPr>
              <a:t>Our local Time Credits programmes build connections at a local level by joining up the public, private and voluntary sectors in a Community.</a:t>
            </a:r>
            <a:endParaRPr kumimoji="0" lang="en-GB" altLang="en-US" sz="1400" b="0" i="0" u="none" strike="noStrike" cap="none" normalizeH="0" baseline="0" dirty="0">
              <a:ln>
                <a:noFill/>
              </a:ln>
              <a:effectLst/>
              <a:latin typeface="Poppins" panose="00000500000000000000" pitchFamily="2" charset="0"/>
              <a:cs typeface="Poppins" panose="00000500000000000000" pitchFamily="2"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a:ln>
                <a:noFill/>
              </a:ln>
              <a:effectLst/>
              <a:latin typeface="Poppins" panose="00000500000000000000" pitchFamily="2" charset="0"/>
              <a:ea typeface="Calibri" pitchFamily="34" charset="0"/>
              <a:cs typeface="Poppins" panose="00000500000000000000" pitchFamily="2" charset="0"/>
            </a:endParaRPr>
          </a:p>
          <a:p>
            <a:pPr lvl="0" eaLnBrk="0" fontAlgn="base" hangingPunct="0">
              <a:spcBef>
                <a:spcPct val="0"/>
              </a:spcBef>
              <a:spcAft>
                <a:spcPct val="0"/>
              </a:spcAft>
            </a:pPr>
            <a:r>
              <a:rPr kumimoji="0" lang="en-GB" altLang="en-US" sz="1400" b="0" i="0" u="none" strike="noStrike" cap="none" normalizeH="0" baseline="0" dirty="0">
                <a:ln>
                  <a:noFill/>
                </a:ln>
                <a:effectLst/>
                <a:latin typeface="Poppins" panose="00000500000000000000" pitchFamily="2" charset="0"/>
                <a:ea typeface="Calibri" pitchFamily="34" charset="0"/>
                <a:cs typeface="Poppins" panose="00000500000000000000" pitchFamily="2" charset="0"/>
              </a:rPr>
              <a:t>Individuals earn Time Credits by volunteering.</a:t>
            </a:r>
            <a:endParaRPr kumimoji="0" lang="en-GB" altLang="en-US" sz="1400" b="0" i="0" u="none" strike="noStrike" cap="none" normalizeH="0" baseline="0" dirty="0">
              <a:ln>
                <a:noFill/>
              </a:ln>
              <a:effectLst/>
              <a:latin typeface="Poppins" panose="00000500000000000000" pitchFamily="2" charset="0"/>
              <a:cs typeface="Poppins" panose="00000500000000000000" pitchFamily="2"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effectLst/>
              <a:latin typeface="Poppins" panose="00000500000000000000" pitchFamily="2" charset="0"/>
              <a:cs typeface="Poppins" panose="00000500000000000000" pitchFamily="2" charset="0"/>
            </a:endParaRPr>
          </a:p>
        </p:txBody>
      </p:sp>
      <p:sp>
        <p:nvSpPr>
          <p:cNvPr id="4" name="Text Box 2"/>
          <p:cNvSpPr txBox="1">
            <a:spLocks noChangeArrowheads="1"/>
          </p:cNvSpPr>
          <p:nvPr/>
        </p:nvSpPr>
        <p:spPr bwMode="auto">
          <a:xfrm>
            <a:off x="6463947" y="3297523"/>
            <a:ext cx="3326295" cy="277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effectLst/>
                <a:latin typeface="Poppins" panose="00000500000000000000" pitchFamily="2" charset="0"/>
                <a:ea typeface="Calibri" pitchFamily="34" charset="0"/>
                <a:cs typeface="Poppins" panose="00000500000000000000" pitchFamily="2" charset="0"/>
              </a:rPr>
              <a:t>We develop recognition partnerships with public, private and voluntary sectors that enable individuals to access a wide range of positive activities.</a:t>
            </a:r>
          </a:p>
          <a:p>
            <a:pPr marL="0" marR="0" lvl="0" indent="0" defTabSz="914400"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dirty="0">
              <a:ln>
                <a:noFill/>
              </a:ln>
              <a:effectLst/>
              <a:latin typeface="Poppins" panose="00000500000000000000" pitchFamily="2" charset="0"/>
              <a:cs typeface="Poppins" panose="00000500000000000000" pitchFamily="2"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effectLst/>
                <a:latin typeface="Poppins" panose="00000500000000000000" pitchFamily="2" charset="0"/>
                <a:ea typeface="Calibri" pitchFamily="34" charset="0"/>
                <a:cs typeface="Poppins" panose="00000500000000000000" pitchFamily="2" charset="0"/>
              </a:rPr>
              <a:t>Recognition opportunities across our UK network can be accessed by volunteers </a:t>
            </a:r>
            <a:r>
              <a:rPr lang="en-GB" altLang="en-US" sz="1400" dirty="0">
                <a:latin typeface="Poppins" panose="00000500000000000000" pitchFamily="2" charset="0"/>
                <a:ea typeface="Calibri" pitchFamily="34" charset="0"/>
                <a:cs typeface="Poppins" panose="00000500000000000000" pitchFamily="2" charset="0"/>
              </a:rPr>
              <a:t>by any volunteer, wherever they are.</a:t>
            </a:r>
            <a:endParaRPr kumimoji="0" lang="en-GB" altLang="en-US" sz="1800" b="0" i="0" u="none" strike="noStrike" cap="none" normalizeH="0" baseline="0" dirty="0">
              <a:ln>
                <a:noFill/>
              </a:ln>
              <a:effectLst/>
              <a:latin typeface="Poppins" panose="00000500000000000000" pitchFamily="2" charset="0"/>
              <a:cs typeface="Poppins" panose="00000500000000000000" pitchFamily="2" charset="0"/>
            </a:endParaRPr>
          </a:p>
        </p:txBody>
      </p:sp>
      <p:sp>
        <p:nvSpPr>
          <p:cNvPr id="5" name="Rectangle 4"/>
          <p:cNvSpPr>
            <a:spLocks noChangeArrowheads="1"/>
          </p:cNvSpPr>
          <p:nvPr/>
        </p:nvSpPr>
        <p:spPr bwMode="auto">
          <a:xfrm>
            <a:off x="534256" y="976317"/>
            <a:ext cx="8825501"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effectLst/>
              <a:latin typeface="Poppins" panose="00000500000000000000" pitchFamily="2" charset="0"/>
              <a:ea typeface="Calibri" pitchFamily="34" charset="0"/>
              <a:cs typeface="Poppins" panose="00000500000000000000" pitchFamily="2"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effectLst/>
                <a:latin typeface="Poppins" panose="00000500000000000000" pitchFamily="2" charset="0"/>
                <a:ea typeface="Calibri" pitchFamily="34" charset="0"/>
                <a:cs typeface="Poppins" panose="00000500000000000000" pitchFamily="2" charset="0"/>
              </a:rPr>
              <a:t>Our Strategic Objectives for 2020-2025 focus on what we do best. We want to expand our reach and </a:t>
            </a:r>
            <a:r>
              <a:rPr lang="en-GB" altLang="en-US" sz="1400" dirty="0">
                <a:latin typeface="Poppins" panose="00000500000000000000" pitchFamily="2" charset="0"/>
                <a:ea typeface="Calibri" pitchFamily="34" charset="0"/>
                <a:cs typeface="Poppins" panose="00000500000000000000" pitchFamily="2" charset="0"/>
              </a:rPr>
              <a:t>provide a national service. The opening of the digital Time Credit platform at the beginning of 2021 made that possible.</a:t>
            </a:r>
            <a:endParaRPr kumimoji="0" lang="en-GB" altLang="en-US" sz="1400" b="0" i="0" u="none" strike="noStrike" cap="none" normalizeH="0" baseline="0" dirty="0">
              <a:ln>
                <a:noFill/>
              </a:ln>
              <a:effectLst/>
              <a:latin typeface="Poppins" panose="00000500000000000000" pitchFamily="2" charset="0"/>
              <a:ea typeface="Calibri" pitchFamily="34" charset="0"/>
              <a:cs typeface="Poppins" panose="00000500000000000000" pitchFamily="2"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a:ln>
                <a:noFill/>
              </a:ln>
              <a:effectLst/>
              <a:latin typeface="Poppins" panose="00000500000000000000" pitchFamily="2" charset="0"/>
              <a:ea typeface="Calibri" pitchFamily="34" charset="0"/>
              <a:cs typeface="Poppins" panose="00000500000000000000" pitchFamily="2"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rgbClr val="D91473"/>
                </a:solidFill>
                <a:effectLst/>
                <a:latin typeface="Poppins" panose="00000500000000000000" pitchFamily="2" charset="0"/>
                <a:ea typeface="Calibri" pitchFamily="34" charset="0"/>
                <a:cs typeface="Poppins" panose="00000500000000000000" pitchFamily="2" charset="0"/>
              </a:rPr>
              <a:t>The Time Credits model works simply:  </a:t>
            </a:r>
            <a:r>
              <a:rPr kumimoji="0" lang="en-GB" altLang="en-US" sz="1400" b="0" i="0" u="none" strike="noStrike" cap="none" normalizeH="0" baseline="0" dirty="0">
                <a:ln>
                  <a:noFill/>
                </a:ln>
                <a:effectLst/>
                <a:latin typeface="Poppins" panose="00000500000000000000" pitchFamily="2" charset="0"/>
                <a:ea typeface="Calibri" pitchFamily="34" charset="0"/>
                <a:cs typeface="Poppins" panose="00000500000000000000" pitchFamily="2" charset="0"/>
              </a:rPr>
              <a:t>people earn Time Credits for each hour they volunteer. Our system records, recognises and rewards them. The reward is in the form of being able to use Tempo Time Credits at hundreds of different opportunities including local and national attractions, training courses, use of local leisure facilities, grocery and takeaway </a:t>
            </a:r>
            <a:r>
              <a:rPr lang="en-GB" altLang="en-US" sz="1400" dirty="0">
                <a:latin typeface="Poppins" panose="00000500000000000000" pitchFamily="2" charset="0"/>
                <a:ea typeface="Calibri" pitchFamily="34" charset="0"/>
                <a:cs typeface="Poppins" panose="00000500000000000000" pitchFamily="2" charset="0"/>
              </a:rPr>
              <a:t>opportunities </a:t>
            </a:r>
            <a:r>
              <a:rPr kumimoji="0" lang="en-GB" altLang="en-US" sz="1400" b="0" i="0" u="none" strike="noStrike" cap="none" normalizeH="0" baseline="0" dirty="0">
                <a:ln>
                  <a:noFill/>
                </a:ln>
                <a:effectLst/>
                <a:latin typeface="Poppins" panose="00000500000000000000" pitchFamily="2" charset="0"/>
                <a:ea typeface="Calibri" pitchFamily="34" charset="0"/>
                <a:cs typeface="Poppins" panose="00000500000000000000" pitchFamily="2" charset="0"/>
              </a:rPr>
              <a:t>or they can be gifted to others.  </a:t>
            </a:r>
            <a:endParaRPr kumimoji="0" lang="en-GB" altLang="en-US" sz="1400" b="0" i="0" u="none" strike="noStrike" cap="none" normalizeH="0" baseline="0" dirty="0">
              <a:ln>
                <a:noFill/>
              </a:ln>
              <a:effectLst/>
              <a:latin typeface="Poppins" panose="00000500000000000000" pitchFamily="2" charset="0"/>
              <a:cs typeface="Poppins" panose="00000500000000000000" pitchFamily="2"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effectLst/>
              <a:latin typeface="Poppins" panose="00000500000000000000" pitchFamily="2" charset="0"/>
              <a:cs typeface="Poppins" panose="00000500000000000000" pitchFamily="2" charset="0"/>
            </a:endParaRPr>
          </a:p>
        </p:txBody>
      </p:sp>
      <p:sp>
        <p:nvSpPr>
          <p:cNvPr id="6" name="Rectangle 5"/>
          <p:cNvSpPr>
            <a:spLocks noChangeArrowheads="1"/>
          </p:cNvSpPr>
          <p:nvPr/>
        </p:nvSpPr>
        <p:spPr bwMode="auto">
          <a:xfrm>
            <a:off x="0" y="4572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p:cNvSpPr>
            <a:spLocks noChangeArrowheads="1"/>
          </p:cNvSpPr>
          <p:nvPr/>
        </p:nvSpPr>
        <p:spPr bwMode="auto">
          <a:xfrm>
            <a:off x="0" y="4486275"/>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50936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00" dirty="0">
                <a:latin typeface="Poppins" panose="00000500000000000000" pitchFamily="2" charset="0"/>
                <a:cs typeface="Poppins" panose="00000500000000000000" pitchFamily="2" charset="0"/>
              </a:rPr>
              <a:t>OUR IMPACT…</a:t>
            </a:r>
          </a:p>
        </p:txBody>
      </p:sp>
      <p:sp>
        <p:nvSpPr>
          <p:cNvPr id="3" name="TextBox 2"/>
          <p:cNvSpPr txBox="1"/>
          <p:nvPr/>
        </p:nvSpPr>
        <p:spPr>
          <a:xfrm>
            <a:off x="534256" y="1232903"/>
            <a:ext cx="8804953" cy="2092881"/>
          </a:xfrm>
          <a:prstGeom prst="rect">
            <a:avLst/>
          </a:prstGeom>
          <a:noFill/>
        </p:spPr>
        <p:txBody>
          <a:bodyPr wrap="square" rtlCol="0">
            <a:spAutoFit/>
          </a:bodyPr>
          <a:lstStyle/>
          <a:p>
            <a:pPr algn="just"/>
            <a:r>
              <a:rPr lang="en-GB" sz="1400" dirty="0">
                <a:solidFill>
                  <a:schemeClr val="accent6"/>
                </a:solidFill>
                <a:latin typeface="Poppins" panose="00000500000000000000" pitchFamily="2" charset="0"/>
                <a:cs typeface="Poppins" panose="00000500000000000000" pitchFamily="2" charset="0"/>
              </a:rPr>
              <a:t>We are very proud to share our 2021 impact results which were analysed from data provided by people that participate in Time Credits Programmes. The quality and impact of our work grew during the Covid19 pandemic.</a:t>
            </a:r>
          </a:p>
          <a:p>
            <a:pPr algn="just"/>
            <a:r>
              <a:rPr lang="en-GB" sz="1400" dirty="0">
                <a:solidFill>
                  <a:schemeClr val="accent6"/>
                </a:solidFill>
                <a:latin typeface="Poppins" panose="00000500000000000000" pitchFamily="2" charset="0"/>
                <a:cs typeface="Poppins" panose="00000500000000000000" pitchFamily="2" charset="0"/>
              </a:rPr>
              <a:t> </a:t>
            </a:r>
          </a:p>
          <a:p>
            <a:pPr algn="just"/>
            <a:r>
              <a:rPr lang="en-GB" sz="1400" dirty="0">
                <a:solidFill>
                  <a:schemeClr val="accent6"/>
                </a:solidFill>
                <a:latin typeface="Poppins" panose="00000500000000000000" pitchFamily="2" charset="0"/>
                <a:cs typeface="Poppins" panose="00000500000000000000" pitchFamily="2" charset="0"/>
              </a:rPr>
              <a:t>As seen in the fantastic array of results below, Time Credits continue to inspire people to give their time, make new friends and connections and learn more about the help available to them.</a:t>
            </a:r>
          </a:p>
          <a:p>
            <a:pPr algn="just"/>
            <a:endParaRPr lang="en-GB" sz="1400" dirty="0">
              <a:solidFill>
                <a:schemeClr val="accent6"/>
              </a:solidFill>
              <a:latin typeface="Poppins" panose="00000500000000000000" pitchFamily="2" charset="0"/>
              <a:cs typeface="Poppins" panose="00000500000000000000" pitchFamily="2" charset="0"/>
            </a:endParaRPr>
          </a:p>
          <a:p>
            <a:pPr algn="just"/>
            <a:endParaRPr lang="en-GB" sz="1400" dirty="0">
              <a:solidFill>
                <a:schemeClr val="tx2"/>
              </a:solidFill>
              <a:latin typeface="Poppins" panose="00000500000000000000" pitchFamily="2" charset="0"/>
              <a:cs typeface="Poppins" panose="00000500000000000000" pitchFamily="2" charset="0"/>
            </a:endParaRPr>
          </a:p>
          <a:p>
            <a:endParaRPr lang="en-GB" dirty="0">
              <a:latin typeface="Poppins" panose="00000500000000000000" pitchFamily="2" charset="0"/>
              <a:cs typeface="Poppins" panose="00000500000000000000" pitchFamily="2" charset="0"/>
            </a:endParaRPr>
          </a:p>
        </p:txBody>
      </p:sp>
      <p:pic>
        <p:nvPicPr>
          <p:cNvPr id="5" name="Picture 4">
            <a:extLst>
              <a:ext uri="{FF2B5EF4-FFF2-40B4-BE49-F238E27FC236}">
                <a16:creationId xmlns:a16="http://schemas.microsoft.com/office/drawing/2014/main" id="{6D35C618-4FA4-4F94-8E4D-A828730628C6}"/>
              </a:ext>
            </a:extLst>
          </p:cNvPr>
          <p:cNvPicPr>
            <a:picLocks noChangeAspect="1"/>
          </p:cNvPicPr>
          <p:nvPr/>
        </p:nvPicPr>
        <p:blipFill>
          <a:blip r:embed="rId2"/>
          <a:stretch>
            <a:fillRect/>
          </a:stretch>
        </p:blipFill>
        <p:spPr>
          <a:xfrm>
            <a:off x="653107" y="2661624"/>
            <a:ext cx="8592493" cy="3682732"/>
          </a:xfrm>
          <a:prstGeom prst="rect">
            <a:avLst/>
          </a:prstGeom>
        </p:spPr>
      </p:pic>
    </p:spTree>
    <p:extLst>
      <p:ext uri="{BB962C8B-B14F-4D97-AF65-F5344CB8AC3E}">
        <p14:creationId xmlns:p14="http://schemas.microsoft.com/office/powerpoint/2010/main" val="1328175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7E015-F8BC-4943-8B18-5095DB46DBCE}"/>
              </a:ext>
            </a:extLst>
          </p:cNvPr>
          <p:cNvSpPr>
            <a:spLocks noGrp="1"/>
          </p:cNvSpPr>
          <p:nvPr>
            <p:ph type="title"/>
          </p:nvPr>
        </p:nvSpPr>
        <p:spPr/>
        <p:txBody>
          <a:bodyPr/>
          <a:lstStyle/>
          <a:p>
            <a:r>
              <a:rPr lang="en-GB" dirty="0">
                <a:latin typeface="Poppins" panose="00000500000000000000" pitchFamily="2" charset="0"/>
                <a:cs typeface="Poppins" panose="00000500000000000000" pitchFamily="2" charset="0"/>
              </a:rPr>
              <a:t>YOU AS A TRUSTEE</a:t>
            </a:r>
          </a:p>
        </p:txBody>
      </p:sp>
      <p:sp>
        <p:nvSpPr>
          <p:cNvPr id="3" name="TextBox 2">
            <a:extLst>
              <a:ext uri="{FF2B5EF4-FFF2-40B4-BE49-F238E27FC236}">
                <a16:creationId xmlns:a16="http://schemas.microsoft.com/office/drawing/2014/main" id="{5C30AF05-1847-4657-B645-0FFF353EF40F}"/>
              </a:ext>
            </a:extLst>
          </p:cNvPr>
          <p:cNvSpPr txBox="1"/>
          <p:nvPr/>
        </p:nvSpPr>
        <p:spPr>
          <a:xfrm>
            <a:off x="612001" y="1274781"/>
            <a:ext cx="8780355" cy="5078313"/>
          </a:xfrm>
          <a:prstGeom prst="rect">
            <a:avLst/>
          </a:prstGeom>
          <a:noFill/>
        </p:spPr>
        <p:txBody>
          <a:bodyPr wrap="square" lIns="91440" tIns="45720" rIns="91440" bIns="45720" rtlCol="0" anchor="t">
            <a:spAutoFit/>
          </a:bodyPr>
          <a:lstStyle/>
          <a:p>
            <a:r>
              <a:rPr lang="en-GB" dirty="0">
                <a:latin typeface="Poppins" panose="00000500000000000000" pitchFamily="2" charset="0"/>
                <a:cs typeface="Poppins" panose="00000500000000000000" pitchFamily="2" charset="0"/>
              </a:rPr>
              <a:t>It is straightforward. </a:t>
            </a:r>
          </a:p>
          <a:p>
            <a:endParaRPr lang="en-GB" dirty="0">
              <a:latin typeface="Poppins" panose="00000500000000000000" pitchFamily="2" charset="0"/>
              <a:cs typeface="Poppins" panose="00000500000000000000" pitchFamily="2" charset="0"/>
            </a:endParaRPr>
          </a:p>
          <a:p>
            <a:r>
              <a:rPr lang="en-GB" dirty="0">
                <a:latin typeface="Poppins" panose="00000500000000000000" pitchFamily="2" charset="0"/>
                <a:cs typeface="Poppins" panose="00000500000000000000" pitchFamily="2" charset="0"/>
              </a:rPr>
              <a:t>The Trustees </a:t>
            </a:r>
          </a:p>
          <a:p>
            <a:pPr marL="285750" indent="-285750">
              <a:buFont typeface="Arial" panose="020B0604020202020204" pitchFamily="34" charset="0"/>
              <a:buChar char="•"/>
            </a:pPr>
            <a:r>
              <a:rPr lang="en-GB" dirty="0">
                <a:latin typeface="Poppins" panose="00000500000000000000" pitchFamily="2" charset="0"/>
                <a:cs typeface="Poppins" panose="00000500000000000000" pitchFamily="2" charset="0"/>
              </a:rPr>
              <a:t>Set the vision and direction of the Charity through its strategic and business plans.</a:t>
            </a:r>
          </a:p>
          <a:p>
            <a:pPr marL="285750" indent="-285750">
              <a:buFont typeface="Arial" panose="020B0604020202020204" pitchFamily="34" charset="0"/>
              <a:buChar char="•"/>
            </a:pPr>
            <a:r>
              <a:rPr lang="en-GB" dirty="0">
                <a:latin typeface="Poppins" panose="00000500000000000000" pitchFamily="2" charset="0"/>
                <a:cs typeface="Poppins" panose="00000500000000000000" pitchFamily="2" charset="0"/>
              </a:rPr>
              <a:t>Approve and monitor the annual business plan and budget.</a:t>
            </a:r>
          </a:p>
          <a:p>
            <a:pPr marL="285750" indent="-285750">
              <a:buFont typeface="Arial" panose="020B0604020202020204" pitchFamily="34" charset="0"/>
              <a:buChar char="•"/>
            </a:pPr>
            <a:r>
              <a:rPr lang="en-GB" dirty="0">
                <a:latin typeface="Poppins" panose="00000500000000000000" pitchFamily="2" charset="0"/>
                <a:cs typeface="Poppins" panose="00000500000000000000" pitchFamily="2" charset="0"/>
              </a:rPr>
              <a:t>Make sure that the executive team is running the Charity properly and in accordance with Charity law.</a:t>
            </a:r>
          </a:p>
          <a:p>
            <a:pPr marL="285750" indent="-285750">
              <a:buFont typeface="Arial" panose="020B0604020202020204" pitchFamily="34" charset="0"/>
              <a:buChar char="•"/>
            </a:pPr>
            <a:r>
              <a:rPr lang="en-GB" dirty="0">
                <a:latin typeface="Poppins" panose="00000500000000000000" pitchFamily="2" charset="0"/>
                <a:cs typeface="Poppins" panose="00000500000000000000" pitchFamily="2" charset="0"/>
              </a:rPr>
              <a:t>Support the executive team with ideas, advice, expertise and experience.</a:t>
            </a:r>
          </a:p>
          <a:p>
            <a:pPr marL="285750" indent="-285750">
              <a:buFont typeface="Arial" panose="020B0604020202020204" pitchFamily="34" charset="0"/>
              <a:buChar char="•"/>
            </a:pPr>
            <a:r>
              <a:rPr lang="en-GB" dirty="0">
                <a:latin typeface="Poppins" panose="00000500000000000000" pitchFamily="2" charset="0"/>
                <a:cs typeface="Poppins" panose="00000500000000000000" pitchFamily="2" charset="0"/>
              </a:rPr>
              <a:t>Are responsible for ensuring the Charity is managed in accordance with Charity law and maintain the highest standards of governance.</a:t>
            </a:r>
          </a:p>
          <a:p>
            <a:endParaRPr lang="en-GB" dirty="0">
              <a:latin typeface="Poppins" panose="00000500000000000000" pitchFamily="2" charset="0"/>
              <a:cs typeface="Poppins" panose="00000500000000000000" pitchFamily="2" charset="0"/>
            </a:endParaRPr>
          </a:p>
          <a:p>
            <a:r>
              <a:rPr lang="en-GB" dirty="0">
                <a:latin typeface="Poppins"/>
                <a:cs typeface="Poppins"/>
              </a:rPr>
              <a:t>There are 4 Board meetings a year, for two hours in the early evening. We also have an annual awayday to take stock of the longer term and more strategic issues (in London and costs are reimbursed). Each Trustee is also asked to support a specific workstream as a ‘critical friend’, according to their expertise. We conduct our meetings online to reduce our carbon footprint. </a:t>
            </a:r>
            <a:endParaRPr lang="en-GB"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317158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1EE0D-9C27-4EA2-84E5-5621E34547BB}"/>
              </a:ext>
            </a:extLst>
          </p:cNvPr>
          <p:cNvSpPr>
            <a:spLocks noGrp="1"/>
          </p:cNvSpPr>
          <p:nvPr>
            <p:ph type="title"/>
          </p:nvPr>
        </p:nvSpPr>
        <p:spPr>
          <a:xfrm>
            <a:off x="612000" y="612000"/>
            <a:ext cx="7034503" cy="1325563"/>
          </a:xfrm>
        </p:spPr>
        <p:txBody>
          <a:bodyPr/>
          <a:lstStyle/>
          <a:p>
            <a:r>
              <a:rPr lang="en-GB" sz="4000" dirty="0">
                <a:latin typeface="Poppins" panose="00000500000000000000" pitchFamily="2" charset="0"/>
                <a:cs typeface="Poppins" panose="00000500000000000000" pitchFamily="2" charset="0"/>
              </a:rPr>
              <a:t>WHAT WE ARE LOOKING FOR</a:t>
            </a:r>
          </a:p>
        </p:txBody>
      </p:sp>
      <p:sp>
        <p:nvSpPr>
          <p:cNvPr id="3" name="TextBox 2">
            <a:extLst>
              <a:ext uri="{FF2B5EF4-FFF2-40B4-BE49-F238E27FC236}">
                <a16:creationId xmlns:a16="http://schemas.microsoft.com/office/drawing/2014/main" id="{265395AF-7D8F-4BA9-9D57-7AB44768FA23}"/>
              </a:ext>
            </a:extLst>
          </p:cNvPr>
          <p:cNvSpPr txBox="1"/>
          <p:nvPr/>
        </p:nvSpPr>
        <p:spPr>
          <a:xfrm>
            <a:off x="612001" y="1721685"/>
            <a:ext cx="8681998" cy="4524315"/>
          </a:xfrm>
          <a:prstGeom prst="rect">
            <a:avLst/>
          </a:prstGeom>
          <a:noFill/>
        </p:spPr>
        <p:txBody>
          <a:bodyPr wrap="square" rtlCol="0">
            <a:spAutoFit/>
          </a:bodyPr>
          <a:lstStyle/>
          <a:p>
            <a:r>
              <a:rPr lang="en-GB" dirty="0">
                <a:latin typeface="Poppins" panose="00000500000000000000" pitchFamily="2" charset="0"/>
                <a:cs typeface="Poppins" panose="00000500000000000000" pitchFamily="2" charset="0"/>
              </a:rPr>
              <a:t>There is no typical profile for a Tempo Trustee. We’re interested in passionate individuals from a variety of backgrounds who will complement the skills and backgrounds of our current Board of Trustees. </a:t>
            </a:r>
          </a:p>
          <a:p>
            <a:endParaRPr lang="en-GB" dirty="0">
              <a:latin typeface="Poppins" panose="00000500000000000000" pitchFamily="2" charset="0"/>
              <a:cs typeface="Poppins" panose="00000500000000000000" pitchFamily="2" charset="0"/>
            </a:endParaRPr>
          </a:p>
          <a:p>
            <a:r>
              <a:rPr lang="en-GB" dirty="0">
                <a:latin typeface="Poppins" panose="00000500000000000000" pitchFamily="2" charset="0"/>
                <a:cs typeface="Poppins" panose="00000500000000000000" pitchFamily="2" charset="0"/>
              </a:rPr>
              <a:t>Trustees do not need Board experience. Our current Trustees want to provide opportunities for people who have no or limited experience of Charity governance. They are committed to rebalancing the historic profile of the Board and will make time to nurture and make this happen.</a:t>
            </a:r>
          </a:p>
          <a:p>
            <a:r>
              <a:rPr lang="en-GB" dirty="0">
                <a:latin typeface="Poppins" panose="00000500000000000000" pitchFamily="2" charset="0"/>
                <a:cs typeface="Poppins" panose="00000500000000000000" pitchFamily="2" charset="0"/>
              </a:rPr>
              <a:t> </a:t>
            </a:r>
          </a:p>
          <a:p>
            <a:r>
              <a:rPr lang="en-GB" dirty="0">
                <a:latin typeface="Poppins" panose="00000500000000000000" pitchFamily="2" charset="0"/>
                <a:cs typeface="Poppins" panose="00000500000000000000" pitchFamily="2" charset="0"/>
              </a:rPr>
              <a:t>We are particularly keen to hear from people who are experienced in the following areas: </a:t>
            </a:r>
          </a:p>
          <a:p>
            <a:r>
              <a:rPr lang="en-GB" dirty="0">
                <a:latin typeface="Poppins" panose="00000500000000000000" pitchFamily="2" charset="0"/>
                <a:cs typeface="Poppins" panose="00000500000000000000" pitchFamily="2" charset="0"/>
              </a:rPr>
              <a:t> </a:t>
            </a:r>
          </a:p>
          <a:p>
            <a:pPr marL="285750" indent="-285750">
              <a:buClr>
                <a:schemeClr val="accent4"/>
              </a:buClr>
              <a:buFont typeface="Arial" panose="020B0604020202020204" pitchFamily="34" charset="0"/>
              <a:buChar char="•"/>
            </a:pPr>
            <a:r>
              <a:rPr lang="en-GB" dirty="0">
                <a:latin typeface="Poppins" panose="00000500000000000000" pitchFamily="2" charset="0"/>
                <a:cs typeface="Poppins" panose="00000500000000000000" pitchFamily="2" charset="0"/>
              </a:rPr>
              <a:t>Legal</a:t>
            </a:r>
          </a:p>
          <a:p>
            <a:pPr marL="285750" lvl="0" indent="-285750">
              <a:buClr>
                <a:schemeClr val="accent4"/>
              </a:buClr>
              <a:buFont typeface="Arial" panose="020B0604020202020204" pitchFamily="34" charset="0"/>
              <a:buChar char="•"/>
            </a:pPr>
            <a:r>
              <a:rPr lang="en-GB" dirty="0">
                <a:latin typeface="Poppins" panose="00000500000000000000" pitchFamily="2" charset="0"/>
                <a:cs typeface="Poppins" panose="00000500000000000000" pitchFamily="2" charset="0"/>
              </a:rPr>
              <a:t>Digital / Data / ICT</a:t>
            </a:r>
          </a:p>
          <a:p>
            <a:pPr marL="285750" lvl="0" indent="-285750">
              <a:buClr>
                <a:schemeClr val="accent4"/>
              </a:buClr>
              <a:buFont typeface="Arial" panose="020B0604020202020204" pitchFamily="34" charset="0"/>
              <a:buChar char="•"/>
            </a:pPr>
            <a:r>
              <a:rPr lang="en-GB" dirty="0">
                <a:latin typeface="Poppins" panose="00000500000000000000" pitchFamily="2" charset="0"/>
                <a:cs typeface="Poppins" panose="00000500000000000000" pitchFamily="2" charset="0"/>
              </a:rPr>
              <a:t>Brand and Marketing</a:t>
            </a:r>
          </a:p>
          <a:p>
            <a:pPr marL="285750" lvl="0" indent="-285750">
              <a:buClr>
                <a:schemeClr val="accent4"/>
              </a:buClr>
              <a:buFont typeface="Arial" panose="020B0604020202020204" pitchFamily="34" charset="0"/>
              <a:buChar char="•"/>
            </a:pPr>
            <a:r>
              <a:rPr lang="en-GB" dirty="0">
                <a:latin typeface="Poppins" panose="00000500000000000000" pitchFamily="2" charset="0"/>
                <a:cs typeface="Poppins" panose="00000500000000000000" pitchFamily="2" charset="0"/>
              </a:rPr>
              <a:t>Business Development and Sales</a:t>
            </a:r>
          </a:p>
        </p:txBody>
      </p:sp>
    </p:spTree>
    <p:extLst>
      <p:ext uri="{BB962C8B-B14F-4D97-AF65-F5344CB8AC3E}">
        <p14:creationId xmlns:p14="http://schemas.microsoft.com/office/powerpoint/2010/main" val="552200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839C4-8E71-4476-91BC-07ED5A5CCCCD}"/>
              </a:ext>
            </a:extLst>
          </p:cNvPr>
          <p:cNvSpPr>
            <a:spLocks noGrp="1"/>
          </p:cNvSpPr>
          <p:nvPr>
            <p:ph type="title"/>
          </p:nvPr>
        </p:nvSpPr>
        <p:spPr/>
        <p:txBody>
          <a:bodyPr/>
          <a:lstStyle/>
          <a:p>
            <a:r>
              <a:rPr lang="en-GB" dirty="0">
                <a:latin typeface="Poppins" panose="00000500000000000000" pitchFamily="2" charset="0"/>
                <a:cs typeface="Poppins" panose="00000500000000000000" pitchFamily="2" charset="0"/>
              </a:rPr>
              <a:t>WHAT’S IN IT FOR YOU?</a:t>
            </a:r>
          </a:p>
        </p:txBody>
      </p:sp>
      <p:sp>
        <p:nvSpPr>
          <p:cNvPr id="3" name="TextBox 2">
            <a:extLst>
              <a:ext uri="{FF2B5EF4-FFF2-40B4-BE49-F238E27FC236}">
                <a16:creationId xmlns:a16="http://schemas.microsoft.com/office/drawing/2014/main" id="{D4AEEDC1-4F7D-4038-9C16-43D0D2FDC2AC}"/>
              </a:ext>
            </a:extLst>
          </p:cNvPr>
          <p:cNvSpPr txBox="1"/>
          <p:nvPr/>
        </p:nvSpPr>
        <p:spPr>
          <a:xfrm>
            <a:off x="612001" y="1123981"/>
            <a:ext cx="8681998" cy="5416868"/>
          </a:xfrm>
          <a:prstGeom prst="rect">
            <a:avLst/>
          </a:prstGeom>
          <a:noFill/>
        </p:spPr>
        <p:txBody>
          <a:bodyPr wrap="square" rtlCol="0">
            <a:spAutoFit/>
          </a:bodyPr>
          <a:lstStyle/>
          <a:p>
            <a:endParaRPr lang="en-GB" dirty="0">
              <a:latin typeface="Poppins" panose="00000500000000000000" pitchFamily="2" charset="0"/>
              <a:cs typeface="Poppins" panose="00000500000000000000" pitchFamily="2" charset="0"/>
            </a:endParaRPr>
          </a:p>
          <a:p>
            <a:r>
              <a:rPr lang="en-GB" dirty="0">
                <a:latin typeface="Poppins" panose="00000500000000000000" pitchFamily="2" charset="0"/>
                <a:cs typeface="Poppins" panose="00000500000000000000" pitchFamily="2" charset="0"/>
              </a:rPr>
              <a:t>Tempo Trustees make a difference:</a:t>
            </a:r>
          </a:p>
          <a:p>
            <a:pPr marL="285750" indent="-285750">
              <a:buFont typeface="Arial" panose="020B0604020202020204" pitchFamily="34" charset="0"/>
              <a:buChar char="•"/>
            </a:pPr>
            <a:r>
              <a:rPr lang="en-GB" dirty="0">
                <a:latin typeface="Poppins" panose="00000500000000000000" pitchFamily="2" charset="0"/>
                <a:cs typeface="Poppins" panose="00000500000000000000" pitchFamily="2" charset="0"/>
              </a:rPr>
              <a:t>They work as a team. They are enthusiastic, motivated and have a diversity of perspectives</a:t>
            </a:r>
          </a:p>
          <a:p>
            <a:pPr marL="285750" lvl="0" indent="-285750">
              <a:buFont typeface="Arial" panose="020B0604020202020204" pitchFamily="34" charset="0"/>
              <a:buChar char="•"/>
            </a:pPr>
            <a:r>
              <a:rPr lang="en-GB" dirty="0">
                <a:latin typeface="Poppins" panose="00000500000000000000" pitchFamily="2" charset="0"/>
                <a:cs typeface="Poppins" panose="00000500000000000000" pitchFamily="2" charset="0"/>
              </a:rPr>
              <a:t>They support, generate ideas and are constructively critical of the executives</a:t>
            </a:r>
          </a:p>
          <a:p>
            <a:pPr marL="285750" lvl="0" indent="-285750">
              <a:buFont typeface="Arial" panose="020B0604020202020204" pitchFamily="34" charset="0"/>
              <a:buChar char="•"/>
            </a:pPr>
            <a:r>
              <a:rPr lang="en-GB" dirty="0">
                <a:latin typeface="Poppins" panose="00000500000000000000" pitchFamily="2" charset="0"/>
                <a:cs typeface="Poppins" panose="00000500000000000000" pitchFamily="2" charset="0"/>
              </a:rPr>
              <a:t>Use your skills and lived experience to make a lasting difference in our work.</a:t>
            </a:r>
          </a:p>
          <a:p>
            <a:pPr marL="285750" lvl="0" indent="-285750">
              <a:buFont typeface="Arial" panose="020B0604020202020204" pitchFamily="34" charset="0"/>
              <a:buChar char="•"/>
            </a:pPr>
            <a:r>
              <a:rPr lang="en-GB" dirty="0">
                <a:latin typeface="Poppins" panose="00000500000000000000" pitchFamily="2" charset="0"/>
                <a:cs typeface="Poppins" panose="00000500000000000000" pitchFamily="2" charset="0"/>
              </a:rPr>
              <a:t>Feel a sense of pride in having created and sustained increases in community resilience.</a:t>
            </a:r>
          </a:p>
          <a:p>
            <a:r>
              <a:rPr lang="en-GB" sz="2000" dirty="0">
                <a:solidFill>
                  <a:schemeClr val="tx2"/>
                </a:solidFill>
                <a:latin typeface="Poppins" panose="00000500000000000000" pitchFamily="2" charset="0"/>
                <a:cs typeface="Poppins" panose="00000500000000000000" pitchFamily="2" charset="0"/>
              </a:rPr>
              <a:t> </a:t>
            </a:r>
          </a:p>
          <a:p>
            <a:r>
              <a:rPr lang="en-GB" sz="2000" b="1" dirty="0">
                <a:solidFill>
                  <a:schemeClr val="tx2"/>
                </a:solidFill>
                <a:latin typeface="Poppins" panose="00000500000000000000" pitchFamily="2" charset="0"/>
                <a:cs typeface="Poppins" panose="00000500000000000000" pitchFamily="2" charset="0"/>
              </a:rPr>
              <a:t>A FEW MORE DETAILS</a:t>
            </a:r>
          </a:p>
          <a:p>
            <a:r>
              <a:rPr lang="en-GB" b="1" dirty="0">
                <a:solidFill>
                  <a:schemeClr val="accent4"/>
                </a:solidFill>
                <a:latin typeface="Poppins" panose="00000500000000000000" pitchFamily="2" charset="0"/>
                <a:cs typeface="Poppins" panose="00000500000000000000" pitchFamily="2" charset="0"/>
              </a:rPr>
              <a:t>Term of office</a:t>
            </a:r>
            <a:r>
              <a:rPr lang="en-GB" dirty="0">
                <a:solidFill>
                  <a:schemeClr val="accent4"/>
                </a:solidFill>
                <a:latin typeface="Poppins" panose="00000500000000000000" pitchFamily="2" charset="0"/>
                <a:cs typeface="Poppins" panose="00000500000000000000" pitchFamily="2" charset="0"/>
              </a:rPr>
              <a:t> </a:t>
            </a:r>
            <a:r>
              <a:rPr lang="en-GB" dirty="0">
                <a:latin typeface="Poppins" panose="00000500000000000000" pitchFamily="2" charset="0"/>
                <a:cs typeface="Poppins" panose="00000500000000000000" pitchFamily="2" charset="0"/>
              </a:rPr>
              <a:t>– Trustees are appointed for a 3-year term initially, but there is an opportunity to pursue re-appointment with a maximum of 9 years on the Board.</a:t>
            </a:r>
          </a:p>
          <a:p>
            <a:r>
              <a:rPr lang="en-GB" dirty="0">
                <a:latin typeface="Poppins" panose="00000500000000000000" pitchFamily="2" charset="0"/>
                <a:cs typeface="Poppins" panose="00000500000000000000" pitchFamily="2" charset="0"/>
              </a:rPr>
              <a:t> </a:t>
            </a:r>
          </a:p>
          <a:p>
            <a:r>
              <a:rPr lang="en-GB" b="1" dirty="0">
                <a:solidFill>
                  <a:schemeClr val="accent4"/>
                </a:solidFill>
                <a:latin typeface="Poppins" panose="00000500000000000000" pitchFamily="2" charset="0"/>
                <a:cs typeface="Poppins" panose="00000500000000000000" pitchFamily="2" charset="0"/>
              </a:rPr>
              <a:t>Remuneration</a:t>
            </a:r>
            <a:r>
              <a:rPr lang="en-GB" dirty="0">
                <a:latin typeface="Poppins" panose="00000500000000000000" pitchFamily="2" charset="0"/>
                <a:cs typeface="Poppins" panose="00000500000000000000" pitchFamily="2" charset="0"/>
              </a:rPr>
              <a:t> – Trustees serve as unpaid volunteers; however, reasonable expenses such as travel costs will be reimbursed.</a:t>
            </a:r>
          </a:p>
          <a:p>
            <a:endParaRPr lang="en-GB"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975808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0769" y="612000"/>
            <a:ext cx="5596831" cy="901840"/>
          </a:xfrm>
        </p:spPr>
        <p:txBody>
          <a:bodyPr/>
          <a:lstStyle/>
          <a:p>
            <a:pPr algn="just">
              <a:lnSpc>
                <a:spcPct val="115000"/>
              </a:lnSpc>
              <a:spcAft>
                <a:spcPts val="0"/>
              </a:spcAft>
            </a:pPr>
            <a:r>
              <a:rPr lang="en-GB" sz="3600" dirty="0">
                <a:solidFill>
                  <a:srgbClr val="201751"/>
                </a:solidFill>
                <a:latin typeface="Poppins" panose="00000500000000000000" pitchFamily="2" charset="0"/>
                <a:ea typeface="Calibri" panose="020F0502020204030204" pitchFamily="34" charset="0"/>
                <a:cs typeface="Poppins" panose="00000500000000000000" pitchFamily="2" charset="0"/>
              </a:rPr>
              <a:t>HOW TO APPLY</a:t>
            </a:r>
            <a:endParaRPr lang="en-GB" dirty="0">
              <a:latin typeface="Poppins" panose="00000500000000000000" pitchFamily="2" charset="0"/>
              <a:ea typeface="Calibri" panose="020F0502020204030204" pitchFamily="34" charset="0"/>
              <a:cs typeface="Poppins" panose="00000500000000000000" pitchFamily="2" charset="0"/>
            </a:endParaRPr>
          </a:p>
        </p:txBody>
      </p:sp>
      <p:sp>
        <p:nvSpPr>
          <p:cNvPr id="5" name="Text Placeholder 4"/>
          <p:cNvSpPr>
            <a:spLocks noGrp="1"/>
          </p:cNvSpPr>
          <p:nvPr>
            <p:ph type="body" sz="quarter" idx="10"/>
          </p:nvPr>
        </p:nvSpPr>
        <p:spPr>
          <a:xfrm>
            <a:off x="600768" y="1264356"/>
            <a:ext cx="8717893" cy="5396916"/>
          </a:xfrm>
        </p:spPr>
        <p:txBody>
          <a:bodyPr/>
          <a:lstStyle/>
          <a:p>
            <a:pPr algn="just"/>
            <a:r>
              <a:rPr lang="en-GB" sz="1800" dirty="0">
                <a:solidFill>
                  <a:schemeClr val="accent4"/>
                </a:solidFill>
                <a:latin typeface="Poppins" panose="00000500000000000000" pitchFamily="2" charset="0"/>
                <a:cs typeface="Poppins" panose="00000500000000000000" pitchFamily="2" charset="0"/>
              </a:rPr>
              <a:t>Well, you’ve read a little bit about us so now it’s your turn!</a:t>
            </a:r>
          </a:p>
          <a:p>
            <a:pPr algn="just"/>
            <a:endParaRPr lang="en-GB" sz="1600" b="0" dirty="0">
              <a:solidFill>
                <a:schemeClr val="tx1"/>
              </a:solidFill>
              <a:latin typeface="Poppins" panose="00000500000000000000" pitchFamily="2" charset="0"/>
              <a:cs typeface="Poppins" panose="00000500000000000000" pitchFamily="2" charset="0"/>
            </a:endParaRPr>
          </a:p>
          <a:p>
            <a:pPr hangingPunct="0">
              <a:lnSpc>
                <a:spcPct val="100000"/>
              </a:lnSpc>
              <a:spcBef>
                <a:spcPts val="0"/>
              </a:spcBef>
            </a:pPr>
            <a:r>
              <a:rPr lang="en-GB" sz="1600" b="0" dirty="0">
                <a:solidFill>
                  <a:schemeClr val="tx1"/>
                </a:solidFill>
                <a:latin typeface="Poppins" panose="00000500000000000000" pitchFamily="2" charset="0"/>
                <a:ea typeface="Calibri" panose="020F0502020204030204" pitchFamily="34" charset="0"/>
                <a:cs typeface="Poppins" panose="00000500000000000000" pitchFamily="2" charset="0"/>
              </a:rPr>
              <a:t>To apply, please email </a:t>
            </a:r>
            <a:r>
              <a:rPr lang="en-GB" sz="1600" b="0" u="sng" dirty="0">
                <a:solidFill>
                  <a:schemeClr val="tx1"/>
                </a:solidFill>
                <a:latin typeface="Poppins" panose="00000500000000000000" pitchFamily="2" charset="0"/>
                <a:ea typeface="Calibri" panose="020F0502020204030204" pitchFamily="34" charset="0"/>
                <a:cs typeface="Poppins" panose="00000500000000000000" pitchFamily="2" charset="0"/>
                <a:hlinkClick r:id="rId3">
                  <a:extLst>
                    <a:ext uri="{A12FA001-AC4F-418D-AE19-62706E023703}">
                      <ahyp:hlinkClr xmlns:ahyp="http://schemas.microsoft.com/office/drawing/2018/hyperlinkcolor" val="tx"/>
                    </a:ext>
                  </a:extLst>
                </a:hlinkClick>
              </a:rPr>
              <a:t>recruitment@wearetempo.org</a:t>
            </a:r>
            <a:r>
              <a:rPr lang="en-GB" sz="1600" b="0" dirty="0">
                <a:solidFill>
                  <a:schemeClr val="tx1"/>
                </a:solidFill>
                <a:latin typeface="Poppins" panose="00000500000000000000" pitchFamily="2" charset="0"/>
                <a:ea typeface="Calibri" panose="020F0502020204030204" pitchFamily="34" charset="0"/>
                <a:cs typeface="Poppins" panose="00000500000000000000" pitchFamily="2" charset="0"/>
              </a:rPr>
              <a:t> with your CV and supporting statement outlining how you meet what we are looking for by 5pm on 8</a:t>
            </a:r>
            <a:r>
              <a:rPr lang="en-GB" sz="1600" b="0" baseline="30000" dirty="0">
                <a:solidFill>
                  <a:schemeClr val="tx1"/>
                </a:solidFill>
                <a:latin typeface="Poppins" panose="00000500000000000000" pitchFamily="2" charset="0"/>
                <a:ea typeface="Calibri" panose="020F0502020204030204" pitchFamily="34" charset="0"/>
                <a:cs typeface="Poppins" panose="00000500000000000000" pitchFamily="2" charset="0"/>
              </a:rPr>
              <a:t>th</a:t>
            </a:r>
            <a:r>
              <a:rPr lang="en-GB" sz="1600" b="0" dirty="0">
                <a:solidFill>
                  <a:schemeClr val="tx1"/>
                </a:solidFill>
                <a:latin typeface="Poppins" panose="00000500000000000000" pitchFamily="2" charset="0"/>
                <a:ea typeface="Calibri" panose="020F0502020204030204" pitchFamily="34" charset="0"/>
                <a:cs typeface="Poppins" panose="00000500000000000000" pitchFamily="2" charset="0"/>
              </a:rPr>
              <a:t> December 2021. We will then shortlist and ask people to be interviewed. We will make this as informal as possible. You can find the role description </a:t>
            </a:r>
            <a:r>
              <a:rPr lang="en-GB" sz="1600" b="0" dirty="0">
                <a:solidFill>
                  <a:schemeClr val="tx1"/>
                </a:solidFill>
                <a:highlight>
                  <a:srgbClr val="FFFF00"/>
                </a:highlight>
                <a:latin typeface="Poppins" panose="00000500000000000000" pitchFamily="2" charset="0"/>
                <a:ea typeface="Calibri" panose="020F0502020204030204" pitchFamily="34" charset="0"/>
                <a:cs typeface="Poppins" panose="00000500000000000000" pitchFamily="2" charset="0"/>
                <a:hlinkClick r:id="rId4"/>
              </a:rPr>
              <a:t>here</a:t>
            </a:r>
            <a:r>
              <a:rPr lang="en-GB" sz="1600" b="0" dirty="0">
                <a:solidFill>
                  <a:schemeClr val="tx1"/>
                </a:solidFill>
                <a:latin typeface="Poppins" panose="00000500000000000000" pitchFamily="2" charset="0"/>
                <a:ea typeface="Calibri" panose="020F0502020204030204" pitchFamily="34" charset="0"/>
                <a:cs typeface="Poppins" panose="00000500000000000000" pitchFamily="2" charset="0"/>
              </a:rPr>
              <a:t>.</a:t>
            </a:r>
          </a:p>
          <a:p>
            <a:pPr>
              <a:lnSpc>
                <a:spcPct val="100000"/>
              </a:lnSpc>
              <a:spcBef>
                <a:spcPts val="0"/>
              </a:spcBef>
            </a:pPr>
            <a:endParaRPr lang="en-GB" sz="1600" b="0" dirty="0">
              <a:solidFill>
                <a:schemeClr val="tx1"/>
              </a:solidFill>
              <a:latin typeface="Poppins" panose="00000500000000000000" pitchFamily="2" charset="0"/>
              <a:cs typeface="Poppins" panose="00000500000000000000" pitchFamily="2" charset="0"/>
            </a:endParaRPr>
          </a:p>
          <a:p>
            <a:pPr>
              <a:lnSpc>
                <a:spcPct val="100000"/>
              </a:lnSpc>
              <a:spcBef>
                <a:spcPts val="0"/>
              </a:spcBef>
            </a:pPr>
            <a:r>
              <a:rPr lang="en-GB" sz="1600" b="0" dirty="0">
                <a:solidFill>
                  <a:schemeClr val="tx1"/>
                </a:solidFill>
                <a:latin typeface="Poppins" panose="00000500000000000000" pitchFamily="2" charset="0"/>
                <a:cs typeface="Poppins" panose="00000500000000000000" pitchFamily="2" charset="0"/>
              </a:rPr>
              <a:t>If you have no or limited experience of working as a Trustee, please do not be discouraged. We are looking for talented individuals who we can help develop. We would particularly welcome applications from groups in society that will bring us a different perspective and enhance the work of the Board of Trustees.</a:t>
            </a:r>
          </a:p>
          <a:p>
            <a:pPr hangingPunct="0">
              <a:lnSpc>
                <a:spcPct val="100000"/>
              </a:lnSpc>
              <a:spcBef>
                <a:spcPts val="0"/>
              </a:spcBef>
            </a:pPr>
            <a:endParaRPr lang="en-GB" sz="1600" b="0" dirty="0">
              <a:solidFill>
                <a:schemeClr val="tx1"/>
              </a:solidFill>
              <a:latin typeface="Poppins" panose="00000500000000000000" pitchFamily="2" charset="0"/>
              <a:cs typeface="Poppins" panose="00000500000000000000" pitchFamily="2" charset="0"/>
            </a:endParaRPr>
          </a:p>
          <a:p>
            <a:pPr hangingPunct="0">
              <a:lnSpc>
                <a:spcPct val="100000"/>
              </a:lnSpc>
              <a:spcBef>
                <a:spcPts val="0"/>
              </a:spcBef>
            </a:pPr>
            <a:r>
              <a:rPr lang="en-GB" sz="1600" b="0" dirty="0">
                <a:solidFill>
                  <a:schemeClr val="tx1"/>
                </a:solidFill>
                <a:latin typeface="Poppins" panose="00000500000000000000" pitchFamily="2" charset="0"/>
                <a:cs typeface="Poppins" panose="00000500000000000000" pitchFamily="2" charset="0"/>
              </a:rPr>
              <a:t>In our work we are diversifying the pool of volunteers. To reflect this our Trustees need to have a diversity of perspectives through your lived experience. </a:t>
            </a:r>
          </a:p>
          <a:p>
            <a:pPr>
              <a:lnSpc>
                <a:spcPct val="100000"/>
              </a:lnSpc>
              <a:spcBef>
                <a:spcPts val="0"/>
              </a:spcBef>
            </a:pPr>
            <a:r>
              <a:rPr lang="en-GB" sz="1600" b="0" dirty="0">
                <a:solidFill>
                  <a:schemeClr val="tx1"/>
                </a:solidFill>
                <a:latin typeface="Poppins" panose="00000500000000000000" pitchFamily="2" charset="0"/>
                <a:cs typeface="Poppins" panose="00000500000000000000" pitchFamily="2" charset="0"/>
              </a:rPr>
              <a:t> </a:t>
            </a:r>
            <a:endParaRPr lang="en-GB" sz="1600" b="0" dirty="0">
              <a:solidFill>
                <a:schemeClr val="tx1"/>
              </a:solidFill>
              <a:latin typeface="Poppins" panose="00000500000000000000" pitchFamily="2" charset="0"/>
              <a:ea typeface="Calibri" panose="020F0502020204030204" pitchFamily="34" charset="0"/>
              <a:cs typeface="Poppins" panose="00000500000000000000" pitchFamily="2" charset="0"/>
            </a:endParaRPr>
          </a:p>
          <a:p>
            <a:pPr algn="just">
              <a:lnSpc>
                <a:spcPct val="100000"/>
              </a:lnSpc>
              <a:spcBef>
                <a:spcPts val="0"/>
              </a:spcBef>
            </a:pPr>
            <a:r>
              <a:rPr lang="en-GB" sz="1600" b="0" dirty="0">
                <a:solidFill>
                  <a:schemeClr val="tx1"/>
                </a:solidFill>
                <a:latin typeface="Poppins" panose="00000500000000000000" pitchFamily="2" charset="0"/>
                <a:ea typeface="Calibri" panose="020F0502020204030204" pitchFamily="34" charset="0"/>
                <a:cs typeface="Poppins" panose="00000500000000000000" pitchFamily="2" charset="0"/>
              </a:rPr>
              <a:t>For an informal discussion about the role please contact Tempo’s CEO Mark Froud by emailing </a:t>
            </a:r>
            <a:r>
              <a:rPr lang="en-GB" sz="1600" b="0" u="sng" dirty="0">
                <a:solidFill>
                  <a:schemeClr val="tx1"/>
                </a:solidFill>
                <a:latin typeface="Poppins" panose="00000500000000000000" pitchFamily="2" charset="0"/>
                <a:ea typeface="Calibri" panose="020F0502020204030204" pitchFamily="34" charset="0"/>
                <a:cs typeface="Poppins" panose="00000500000000000000" pitchFamily="2" charset="0"/>
                <a:hlinkClick r:id="rId5">
                  <a:extLst>
                    <a:ext uri="{A12FA001-AC4F-418D-AE19-62706E023703}">
                      <ahyp:hlinkClr xmlns:ahyp="http://schemas.microsoft.com/office/drawing/2018/hyperlinkcolor" val="tx"/>
                    </a:ext>
                  </a:extLst>
                </a:hlinkClick>
              </a:rPr>
              <a:t>MarkFroud@wearetempo.org</a:t>
            </a:r>
            <a:endParaRPr lang="en-GB" sz="1600" b="0" u="sng" dirty="0">
              <a:solidFill>
                <a:schemeClr val="tx1"/>
              </a:solidFill>
              <a:latin typeface="Poppins" panose="00000500000000000000" pitchFamily="2" charset="0"/>
              <a:ea typeface="Calibri" panose="020F0502020204030204" pitchFamily="34" charset="0"/>
              <a:cs typeface="Poppins" panose="00000500000000000000" pitchFamily="2" charset="0"/>
            </a:endParaRPr>
          </a:p>
          <a:p>
            <a:pPr algn="just">
              <a:lnSpc>
                <a:spcPct val="100000"/>
              </a:lnSpc>
              <a:spcBef>
                <a:spcPts val="0"/>
              </a:spcBef>
              <a:spcAft>
                <a:spcPts val="0"/>
              </a:spcAft>
            </a:pPr>
            <a:endParaRPr lang="en-GB" sz="1600" b="0" dirty="0">
              <a:solidFill>
                <a:schemeClr val="tx1"/>
              </a:solidFill>
              <a:latin typeface="Poppins" panose="00000500000000000000" pitchFamily="2" charset="0"/>
              <a:ea typeface="Calibri" panose="020F0502020204030204" pitchFamily="34" charset="0"/>
              <a:cs typeface="Poppins" panose="00000500000000000000" pitchFamily="2" charset="0"/>
            </a:endParaRPr>
          </a:p>
          <a:p>
            <a:pPr algn="just">
              <a:lnSpc>
                <a:spcPct val="100000"/>
              </a:lnSpc>
              <a:spcBef>
                <a:spcPts val="0"/>
              </a:spcBef>
              <a:spcAft>
                <a:spcPts val="0"/>
              </a:spcAft>
            </a:pPr>
            <a:r>
              <a:rPr lang="en-GB" sz="1600" b="0" dirty="0">
                <a:solidFill>
                  <a:schemeClr val="tx1"/>
                </a:solidFill>
                <a:latin typeface="Poppins" panose="00000500000000000000" pitchFamily="2" charset="0"/>
                <a:ea typeface="Calibri" panose="020F0502020204030204" pitchFamily="34" charset="0"/>
                <a:cs typeface="Poppins" panose="00000500000000000000" pitchFamily="2" charset="0"/>
              </a:rPr>
              <a:t>Interviews will be held week commencing 6</a:t>
            </a:r>
            <a:r>
              <a:rPr lang="en-GB" sz="1600" b="0" baseline="30000" dirty="0">
                <a:solidFill>
                  <a:schemeClr val="tx1"/>
                </a:solidFill>
                <a:latin typeface="Poppins" panose="00000500000000000000" pitchFamily="2" charset="0"/>
                <a:ea typeface="Calibri" panose="020F0502020204030204" pitchFamily="34" charset="0"/>
                <a:cs typeface="Poppins" panose="00000500000000000000" pitchFamily="2" charset="0"/>
              </a:rPr>
              <a:t>th</a:t>
            </a:r>
            <a:r>
              <a:rPr lang="en-GB" sz="1600" b="0" dirty="0">
                <a:solidFill>
                  <a:schemeClr val="tx1"/>
                </a:solidFill>
                <a:latin typeface="Poppins" panose="00000500000000000000" pitchFamily="2" charset="0"/>
                <a:ea typeface="Calibri" panose="020F0502020204030204" pitchFamily="34" charset="0"/>
                <a:cs typeface="Poppins" panose="00000500000000000000" pitchFamily="2" charset="0"/>
              </a:rPr>
              <a:t> December 2021.  </a:t>
            </a:r>
            <a:endParaRPr lang="en-GB" sz="1600" b="0" dirty="0">
              <a:solidFill>
                <a:schemeClr val="tx1"/>
              </a:solidFill>
              <a:latin typeface="Poppins" panose="00000500000000000000" pitchFamily="2" charset="0"/>
              <a:cs typeface="Poppins" panose="00000500000000000000" pitchFamily="2" charset="0"/>
            </a:endParaRPr>
          </a:p>
        </p:txBody>
      </p:sp>
      <p:sp>
        <p:nvSpPr>
          <p:cNvPr id="9" name="Text Placeholder 4"/>
          <p:cNvSpPr txBox="1">
            <a:spLocks/>
          </p:cNvSpPr>
          <p:nvPr/>
        </p:nvSpPr>
        <p:spPr>
          <a:xfrm>
            <a:off x="0" y="5405943"/>
            <a:ext cx="4837505" cy="1036638"/>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2"/>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b="0" i="1" dirty="0"/>
              <a:t>“</a:t>
            </a:r>
            <a:r>
              <a:rPr lang="en-US" sz="1600" dirty="0"/>
              <a:t> </a:t>
            </a:r>
          </a:p>
        </p:txBody>
      </p:sp>
    </p:spTree>
    <p:extLst>
      <p:ext uri="{BB962C8B-B14F-4D97-AF65-F5344CB8AC3E}">
        <p14:creationId xmlns:p14="http://schemas.microsoft.com/office/powerpoint/2010/main" val="2654872866"/>
      </p:ext>
    </p:extLst>
  </p:cSld>
  <p:clrMapOvr>
    <a:masterClrMapping/>
  </p:clrMapOvr>
</p:sld>
</file>

<file path=ppt/theme/theme1.xml><?xml version="1.0" encoding="utf-8"?>
<a:theme xmlns:a="http://schemas.openxmlformats.org/drawingml/2006/main" name="Tempo_template">
  <a:themeElements>
    <a:clrScheme name="Tempo">
      <a:dk1>
        <a:srgbClr val="000000"/>
      </a:dk1>
      <a:lt1>
        <a:srgbClr val="FFFFFF"/>
      </a:lt1>
      <a:dk2>
        <a:srgbClr val="201751"/>
      </a:dk2>
      <a:lt2>
        <a:srgbClr val="E7E6E6"/>
      </a:lt2>
      <a:accent1>
        <a:srgbClr val="00A9CE"/>
      </a:accent1>
      <a:accent2>
        <a:srgbClr val="005DA3"/>
      </a:accent2>
      <a:accent3>
        <a:srgbClr val="5E2E86"/>
      </a:accent3>
      <a:accent4>
        <a:srgbClr val="D91473"/>
      </a:accent4>
      <a:accent5>
        <a:srgbClr val="FFC709"/>
      </a:accent5>
      <a:accent6>
        <a:srgbClr val="000000"/>
      </a:accent6>
      <a:hlink>
        <a:srgbClr val="00A9CE"/>
      </a:hlink>
      <a:folHlink>
        <a:srgbClr val="D91474"/>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537345D-8441-B145-B52E-4F2B2A326348}" vid="{F0BDA09F-8F49-3145-9AB6-7814CC030A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80BF5974F4AF4BB66D0895E4EE3363" ma:contentTypeVersion="13" ma:contentTypeDescription="Create a new document." ma:contentTypeScope="" ma:versionID="4972b773d678d3e3f24ee99ff4b6f06e">
  <xsd:schema xmlns:xsd="http://www.w3.org/2001/XMLSchema" xmlns:xs="http://www.w3.org/2001/XMLSchema" xmlns:p="http://schemas.microsoft.com/office/2006/metadata/properties" xmlns:ns2="4d58a525-d305-43bf-9ea9-d60cc1cba774" xmlns:ns3="bfdc451a-20ee-435c-b5a9-ae41305c95c1" targetNamespace="http://schemas.microsoft.com/office/2006/metadata/properties" ma:root="true" ma:fieldsID="7e41aedfc988ebf066a31df9f3f7c149" ns2:_="" ns3:_="">
    <xsd:import namespace="4d58a525-d305-43bf-9ea9-d60cc1cba774"/>
    <xsd:import namespace="bfdc451a-20ee-435c-b5a9-ae41305c95c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58a525-d305-43bf-9ea9-d60cc1cba7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fdc451a-20ee-435c-b5a9-ae41305c95c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AA627E-8DF9-43DC-A254-70A6E484C0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58a525-d305-43bf-9ea9-d60cc1cba774"/>
    <ds:schemaRef ds:uri="bfdc451a-20ee-435c-b5a9-ae41305c95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54B920-1406-48F4-9CBD-F7D1B851FA95}">
  <ds:schemaRefs>
    <ds:schemaRef ds:uri="http://purl.org/dc/elements/1.1/"/>
    <ds:schemaRef ds:uri="http://purl.org/dc/dcmitype/"/>
    <ds:schemaRef ds:uri="4d58a525-d305-43bf-9ea9-d60cc1cba774"/>
    <ds:schemaRef ds:uri="http://schemas.microsoft.com/office/2006/documentManagement/types"/>
    <ds:schemaRef ds:uri="bfdc451a-20ee-435c-b5a9-ae41305c95c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CE1877D8-BAB1-48CB-8E8C-258B1A2AF8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Tempo_template</Template>
  <TotalTime>15026</TotalTime>
  <Words>1375</Words>
  <Application>Microsoft Office PowerPoint</Application>
  <PresentationFormat>A4 Paper (210x297 mm)</PresentationFormat>
  <Paragraphs>87</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Black</vt:lpstr>
      <vt:lpstr>Calibri</vt:lpstr>
      <vt:lpstr>Poppins</vt:lpstr>
      <vt:lpstr>Tempo_template</vt:lpstr>
      <vt:lpstr>TRUSTEE RECRUITMENT PACK</vt:lpstr>
      <vt:lpstr>PowerPoint Presentation</vt:lpstr>
      <vt:lpstr>Who Are We?  </vt:lpstr>
      <vt:lpstr>ABOUT US…</vt:lpstr>
      <vt:lpstr>OUR IMPACT…</vt:lpstr>
      <vt:lpstr>YOU AS A TRUSTEE</vt:lpstr>
      <vt:lpstr>WHAT WE ARE LOOKING FOR</vt:lpstr>
      <vt:lpstr>WHAT’S IN IT FOR YOU?</vt:lpstr>
      <vt:lpstr>HOW TO APPLY</vt:lpstr>
      <vt:lpstr>Thank you for the interest you have shown in joining our team.    Please send your CV and supporting statement to:   recruitment@wearetempo.org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TEMPO AND TIME CREDITS</dc:title>
  <dc:creator>Jude Luckett</dc:creator>
  <cp:lastModifiedBy>Ethan Davies</cp:lastModifiedBy>
  <cp:revision>97</cp:revision>
  <dcterms:created xsi:type="dcterms:W3CDTF">2018-10-04T14:32:29Z</dcterms:created>
  <dcterms:modified xsi:type="dcterms:W3CDTF">2021-11-26T09:47:57Z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0x0101005880BF5974F4AF4BB66D0895E4EE3363</vt:lpwstr>
  </property>
</Properties>
</file>