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346" r:id="rId6"/>
    <p:sldId id="350" r:id="rId7"/>
    <p:sldId id="333" r:id="rId8"/>
    <p:sldId id="334" r:id="rId9"/>
    <p:sldId id="336" r:id="rId10"/>
    <p:sldId id="327" r:id="rId11"/>
    <p:sldId id="328" r:id="rId12"/>
    <p:sldId id="339" r:id="rId13"/>
    <p:sldId id="351" r:id="rId14"/>
    <p:sldId id="329" r:id="rId15"/>
    <p:sldId id="330" r:id="rId16"/>
    <p:sldId id="355" r:id="rId17"/>
    <p:sldId id="331" r:id="rId18"/>
    <p:sldId id="345" r:id="rId19"/>
    <p:sldId id="347" r:id="rId20"/>
    <p:sldId id="33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A8D436-41B5-3C0B-21EE-AC9BFB2145F9}" name="Brian Ratcliffe" initials="BR" userId="S::brianratcliffe@wearetempo.org::8dc9c45c-e404-41d7-8b84-fcfd97c317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Froud" userId="7167965e-8427-465f-9ecb-d6591e2cb39d" providerId="ADAL" clId="{24410312-9D7D-4D43-BF70-5C8C9DD519A4}"/>
    <pc:docChg chg="modSld">
      <pc:chgData name="Mark Froud" userId="7167965e-8427-465f-9ecb-d6591e2cb39d" providerId="ADAL" clId="{24410312-9D7D-4D43-BF70-5C8C9DD519A4}" dt="2022-08-22T11:39:21.569" v="5" actId="20577"/>
      <pc:docMkLst>
        <pc:docMk/>
      </pc:docMkLst>
      <pc:sldChg chg="modSp mod">
        <pc:chgData name="Mark Froud" userId="7167965e-8427-465f-9ecb-d6591e2cb39d" providerId="ADAL" clId="{24410312-9D7D-4D43-BF70-5C8C9DD519A4}" dt="2022-08-22T11:39:00.103" v="1" actId="6549"/>
        <pc:sldMkLst>
          <pc:docMk/>
          <pc:sldMk cId="1680485647" sldId="330"/>
        </pc:sldMkLst>
        <pc:spChg chg="mod">
          <ac:chgData name="Mark Froud" userId="7167965e-8427-465f-9ecb-d6591e2cb39d" providerId="ADAL" clId="{24410312-9D7D-4D43-BF70-5C8C9DD519A4}" dt="2022-08-22T11:39:00.103" v="1" actId="6549"/>
          <ac:spMkLst>
            <pc:docMk/>
            <pc:sldMk cId="1680485647" sldId="330"/>
            <ac:spMk id="6" creationId="{12349F2E-3ABF-772F-1328-F0A2503B3537}"/>
          </ac:spMkLst>
        </pc:spChg>
      </pc:sldChg>
      <pc:sldChg chg="modSp mod">
        <pc:chgData name="Mark Froud" userId="7167965e-8427-465f-9ecb-d6591e2cb39d" providerId="ADAL" clId="{24410312-9D7D-4D43-BF70-5C8C9DD519A4}" dt="2022-08-22T11:39:21.569" v="5" actId="20577"/>
        <pc:sldMkLst>
          <pc:docMk/>
          <pc:sldMk cId="947934486" sldId="332"/>
        </pc:sldMkLst>
        <pc:spChg chg="mod">
          <ac:chgData name="Mark Froud" userId="7167965e-8427-465f-9ecb-d6591e2cb39d" providerId="ADAL" clId="{24410312-9D7D-4D43-BF70-5C8C9DD519A4}" dt="2022-08-22T11:39:21.569" v="5" actId="20577"/>
          <ac:spMkLst>
            <pc:docMk/>
            <pc:sldMk cId="947934486" sldId="332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24410312-9D7D-4D43-BF70-5C8C9DD519A4}" dt="2022-08-22T11:38:51.745" v="0"/>
        <pc:sldMkLst>
          <pc:docMk/>
          <pc:sldMk cId="2248672749" sldId="346"/>
        </pc:sldMkLst>
        <pc:spChg chg="mod">
          <ac:chgData name="Mark Froud" userId="7167965e-8427-465f-9ecb-d6591e2cb39d" providerId="ADAL" clId="{24410312-9D7D-4D43-BF70-5C8C9DD519A4}" dt="2022-08-22T11:38:51.745" v="0"/>
          <ac:spMkLst>
            <pc:docMk/>
            <pc:sldMk cId="2248672749" sldId="346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24410312-9D7D-4D43-BF70-5C8C9DD519A4}" dt="2022-08-22T11:39:09.200" v="2"/>
        <pc:sldMkLst>
          <pc:docMk/>
          <pc:sldMk cId="1431390303" sldId="355"/>
        </pc:sldMkLst>
        <pc:spChg chg="mod">
          <ac:chgData name="Mark Froud" userId="7167965e-8427-465f-9ecb-d6591e2cb39d" providerId="ADAL" clId="{24410312-9D7D-4D43-BF70-5C8C9DD519A4}" dt="2022-08-22T11:39:09.200" v="2"/>
          <ac:spMkLst>
            <pc:docMk/>
            <pc:sldMk cId="1431390303" sldId="355"/>
            <ac:spMk id="18" creationId="{CF01E857-63C9-8EC7-A725-09090E355B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Economic</a:t>
            </a:r>
            <a:r>
              <a:rPr lang="en-GB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Position of </a:t>
            </a: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Volunteers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0.08</c:v>
                </c:pt>
                <c:pt idx="2">
                  <c:v>0.36</c:v>
                </c:pt>
                <c:pt idx="3">
                  <c:v>0.19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7-4F3B-8F6F-A53053EA2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0.13</c:v>
                </c:pt>
                <c:pt idx="2">
                  <c:v>0.3</c:v>
                </c:pt>
                <c:pt idx="3">
                  <c:v>0.2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1-4F06-A3F1-1115D187B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5533428487278826"/>
          <c:y val="0.94479553615518153"/>
          <c:w val="0.35975426603201471"/>
          <c:h val="5.5204463844818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0.69</c:v>
                </c:pt>
                <c:pt idx="1">
                  <c:v>0.66</c:v>
                </c:pt>
                <c:pt idx="2">
                  <c:v>0.48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3632410515461058"/>
          <c:y val="0.94479553615518153"/>
          <c:w val="0.17876439924176146"/>
          <c:h val="3.3663556071136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en-GB" sz="2000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olunteering history</a:t>
            </a:r>
            <a:endParaRPr lang="en-GB" sz="2000" b="1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gave time regularly in the past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London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2"/>
                <c:pt idx="0">
                  <c:v>0.64827586206896548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gave time occasionally in the past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London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2"/>
                <c:pt idx="0">
                  <c:v>0.2103448275862069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have never given time before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London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2"/>
                <c:pt idx="0">
                  <c:v>0.14137931034482759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1745473610415827E-2"/>
          <c:y val="0.84467316935408576"/>
          <c:w val="0.8669083377814315"/>
          <c:h val="0.15208911886553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Covid Impact on Volunteering Propensity</a:t>
            </a:r>
          </a:p>
        </c:rich>
      </c:tx>
      <c:layout>
        <c:manualLayout>
          <c:xMode val="edge"/>
          <c:yMode val="edge"/>
          <c:x val="0.15800709501427324"/>
          <c:y val="2.1472311602128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6.7000000000000004E-2</c:v>
                </c:pt>
                <c:pt idx="1">
                  <c:v>0.29199999999999998</c:v>
                </c:pt>
                <c:pt idx="2">
                  <c:v>0.55800000000000005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A1-9159-76429B6AC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7.9470198675496692E-2</c:v>
                </c:pt>
                <c:pt idx="1">
                  <c:v>0.31788079470198677</c:v>
                </c:pt>
                <c:pt idx="2">
                  <c:v>0.50993377483443714</c:v>
                </c:pt>
                <c:pt idx="3">
                  <c:v>9.2715231788079472E-2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7-4EA1-9159-76429B6AC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7128827646544188"/>
          <c:y val="0.8953771403574553"/>
          <c:w val="0.32860750774161879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 of Life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A-49CB-8E2B-5081330F0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0.13333333333333333</c:v>
                </c:pt>
                <c:pt idx="1">
                  <c:v>0.35555555555555557</c:v>
                </c:pt>
                <c:pt idx="2">
                  <c:v>0.22222222222222221</c:v>
                </c:pt>
                <c:pt idx="3">
                  <c:v>0.28888888888888886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D-4AE9-813C-5F146AC00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4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0.72</c:v>
                </c:pt>
                <c:pt idx="2">
                  <c:v>0.92</c:v>
                </c:pt>
                <c:pt idx="3">
                  <c:v>0.81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5-4F9E-AE08-EECFD8553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0.84</c:v>
                </c:pt>
                <c:pt idx="1">
                  <c:v>0.78</c:v>
                </c:pt>
                <c:pt idx="2">
                  <c:v>0.89</c:v>
                </c:pt>
                <c:pt idx="3">
                  <c:v>0.81</c:v>
                </c:pt>
                <c:pt idx="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8-4429-A6AA-A073E303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0.17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</c:v>
                </c:pt>
                <c:pt idx="1">
                  <c:v>0.17</c:v>
                </c:pt>
                <c:pt idx="2">
                  <c:v>0.17</c:v>
                </c:pt>
                <c:pt idx="3">
                  <c:v>0.19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0.31</c:v>
                </c:pt>
                <c:pt idx="1">
                  <c:v>0.22</c:v>
                </c:pt>
                <c:pt idx="2">
                  <c:v>0.22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0.18</c:v>
                </c:pt>
                <c:pt idx="2">
                  <c:v>0.23</c:v>
                </c:pt>
                <c:pt idx="3">
                  <c:v>0.15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0.13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Employment and skills opportunities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0647346165062705"/>
          <c:y val="0.92589413049032598"/>
          <c:w val="0.35393117526975792"/>
          <c:h val="5.712377766938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WELLBY Impact of Tempo Time Credits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calculated impact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_-[$£-809]* #,##0_-;\-[$£-809]* #,##0_-;_-[$£-809]* "-"??_-;_-@_-</c:formatCode>
                <c:ptCount val="3"/>
                <c:pt idx="0">
                  <c:v>1970772.8358141158</c:v>
                </c:pt>
                <c:pt idx="1">
                  <c:v>1616514.8009783365</c:v>
                </c:pt>
                <c:pt idx="2">
                  <c:v>1262256.7661425574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B-450D-B6CC-76550E149F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50% calculated impact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Sheet1!$C$2:$C$4</c:f>
              <c:numCache>
                <c:formatCode>_-[$£-809]* #,##0_-;\-[$£-809]* #,##0_-;_-[$£-809]* "-"??_-;_-@_-</c:formatCode>
                <c:ptCount val="3"/>
                <c:pt idx="0" formatCode="_-[$£-809]* #,##0.0_-;\-[$£-809]* #,##0.0_-;_-[$£-809]* &quot;-&quot;?_-;_-@_-">
                  <c:v>985386.41790705791</c:v>
                </c:pt>
                <c:pt idx="1">
                  <c:v>808257.40048916824</c:v>
                </c:pt>
                <c:pt idx="2">
                  <c:v>631128.38307127869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B-450D-B6CC-76550E149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_-[$£-809]* #,##0_-;\-[$£-809]* #,##0_-;_-[$£-8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69364405971483"/>
          <c:y val="0.91973237213245007"/>
          <c:w val="0.68330781568970556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5668-38E6-4B65-99B1-188E278236C0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BDC2-E2A8-4B0E-904E-2C800BE66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7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BDC2-E2A8-4B0E-904E-2C800BE663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BDC2-E2A8-4B0E-904E-2C800BE663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1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1C1E8-72F5-0844-80C1-7A3E08C30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9877" y="86360"/>
            <a:ext cx="5752123" cy="527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840" y="612003"/>
            <a:ext cx="5688037" cy="2484437"/>
          </a:xfrm>
        </p:spPr>
        <p:txBody>
          <a:bodyPr anchor="t" anchorCtr="0">
            <a:noAutofit/>
          </a:bodyPr>
          <a:lstStyle>
            <a:lvl1pPr algn="l">
              <a:lnSpc>
                <a:spcPts val="4616"/>
              </a:lnSpc>
              <a:defRPr sz="5539" spc="-277"/>
            </a:lvl1pPr>
          </a:lstStyle>
          <a:p>
            <a:r>
              <a:rPr lang="en-US"/>
              <a:t>ADD CONTENT IN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80" y="3215958"/>
            <a:ext cx="5639581" cy="868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15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079BC-1C1E-B84F-8B50-D71E730D0D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89557" y="1503044"/>
            <a:ext cx="3012923" cy="24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treated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75949-E1C5-AA4C-AE99-EE6990CE7391}"/>
              </a:ext>
            </a:extLst>
          </p:cNvPr>
          <p:cNvSpPr txBox="1"/>
          <p:nvPr userDrawn="1"/>
        </p:nvSpPr>
        <p:spPr>
          <a:xfrm>
            <a:off x="762781" y="6459950"/>
            <a:ext cx="10791483" cy="142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3" b="0" i="0" u="none" strike="noStrike" kern="1200" cap="none" spc="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This material is owned by Tempo and may not be copied or altered without permission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6DA92A-3BF2-AC4E-9910-644748732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653281"/>
            <a:ext cx="6378136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04DAFE-A889-2144-828E-5E957AC58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0914" y="5080000"/>
            <a:ext cx="2394513" cy="1511300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2B24C51-D0C3-1C43-A834-BB6DDB1A9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5373216"/>
            <a:ext cx="6403144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362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231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C3BF3-A324-774C-9AA0-9FC42C45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6DEA78-030F-1F4A-9A6B-BD8E58A72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232" y="612001"/>
            <a:ext cx="8337624" cy="901840"/>
          </a:xfrm>
        </p:spPr>
        <p:txBody>
          <a:bodyPr>
            <a:noAutofit/>
          </a:bodyPr>
          <a:lstStyle>
            <a:lvl1pPr>
              <a:lnSpc>
                <a:spcPts val="3231"/>
              </a:lnSpc>
              <a:defRPr sz="3692"/>
            </a:lvl1pPr>
          </a:lstStyle>
          <a:p>
            <a:r>
              <a:rPr lang="en-US"/>
              <a:t>HEADINGS IN CAPS</a:t>
            </a:r>
          </a:p>
        </p:txBody>
      </p:sp>
    </p:spTree>
    <p:extLst>
      <p:ext uri="{BB962C8B-B14F-4D97-AF65-F5344CB8AC3E}">
        <p14:creationId xmlns:p14="http://schemas.microsoft.com/office/powerpoint/2010/main" val="575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F8E5198B-2591-419B-860A-59612AE22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r="28619"/>
          <a:stretch>
            <a:fillRect/>
          </a:stretch>
        </p:blipFill>
        <p:spPr>
          <a:xfrm>
            <a:off x="6664963" y="0"/>
            <a:ext cx="5865447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E59CE8-FE0A-F744-888A-C9CA10995B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6558" y="0"/>
            <a:ext cx="586544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4277CC-23C3-F342-B48E-AD3852A2531C}"/>
              </a:ext>
            </a:extLst>
          </p:cNvPr>
          <p:cNvSpPr/>
          <p:nvPr userDrawn="1"/>
        </p:nvSpPr>
        <p:spPr>
          <a:xfrm>
            <a:off x="-17049" y="1"/>
            <a:ext cx="8594081" cy="6941127"/>
          </a:xfrm>
          <a:custGeom>
            <a:avLst/>
            <a:gdLst>
              <a:gd name="connsiteX0" fmla="*/ 5430982 w 6982691"/>
              <a:gd name="connsiteY0" fmla="*/ 6844145 h 6941127"/>
              <a:gd name="connsiteX1" fmla="*/ 6982691 w 6982691"/>
              <a:gd name="connsiteY1" fmla="*/ 0 h 6941127"/>
              <a:gd name="connsiteX2" fmla="*/ 0 w 6982691"/>
              <a:gd name="connsiteY2" fmla="*/ 0 h 6941127"/>
              <a:gd name="connsiteX3" fmla="*/ 0 w 6982691"/>
              <a:gd name="connsiteY3" fmla="*/ 6941127 h 6941127"/>
              <a:gd name="connsiteX4" fmla="*/ 5430982 w 6982691"/>
              <a:gd name="connsiteY4" fmla="*/ 6844145 h 694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6941127">
                <a:moveTo>
                  <a:pt x="5430982" y="6844145"/>
                </a:moveTo>
                <a:lnTo>
                  <a:pt x="6982691" y="0"/>
                </a:lnTo>
                <a:lnTo>
                  <a:pt x="0" y="0"/>
                </a:lnTo>
                <a:lnTo>
                  <a:pt x="0" y="6941127"/>
                </a:lnTo>
                <a:lnTo>
                  <a:pt x="5430982" y="6844145"/>
                </a:lnTo>
                <a:close/>
              </a:path>
            </a:pathLst>
          </a:custGeom>
          <a:gradFill>
            <a:gsLst>
              <a:gs pos="0">
                <a:srgbClr val="5E2E86"/>
              </a:gs>
              <a:gs pos="100000">
                <a:srgbClr val="7D62AA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231" y="612000"/>
            <a:ext cx="6874584" cy="901840"/>
          </a:xfrm>
        </p:spPr>
        <p:txBody>
          <a:bodyPr anchor="t" anchorCtr="0">
            <a:noAutofit/>
          </a:bodyPr>
          <a:lstStyle>
            <a:lvl1pPr>
              <a:lnSpc>
                <a:spcPts val="2769"/>
              </a:lnSpc>
              <a:defRPr sz="2954">
                <a:solidFill>
                  <a:schemeClr val="bg1"/>
                </a:solidFill>
              </a:defRPr>
            </a:lvl1pPr>
          </a:lstStyle>
          <a:p>
            <a:r>
              <a:rPr lang="en-US"/>
              <a:t>CASE STUDY 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34" y="3037840"/>
            <a:ext cx="5911729" cy="3737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15">
                <a:solidFill>
                  <a:schemeClr val="bg1"/>
                </a:solidFill>
              </a:defRPr>
            </a:lvl1pPr>
            <a:lvl2pPr marL="662370" indent="-240329">
              <a:buFont typeface="Arial" panose="020B0604020202020204" pitchFamily="34" charset="0"/>
              <a:buChar char="•"/>
              <a:tabLst/>
              <a:defRPr sz="2215">
                <a:solidFill>
                  <a:schemeClr val="bg1"/>
                </a:solidFill>
              </a:defRPr>
            </a:lvl2pPr>
            <a:lvl3pPr marL="844083" indent="0">
              <a:buNone/>
              <a:defRPr sz="2215">
                <a:solidFill>
                  <a:schemeClr val="bg1"/>
                </a:solidFill>
              </a:defRPr>
            </a:lvl3pPr>
            <a:lvl4pPr marL="1266124" indent="0">
              <a:buNone/>
              <a:defRPr sz="1846">
                <a:solidFill>
                  <a:schemeClr val="bg1"/>
                </a:solidFill>
              </a:defRPr>
            </a:lvl4pPr>
            <a:lvl5pPr marL="1688165" indent="0">
              <a:buNone/>
              <a:defRPr sz="1846">
                <a:solidFill>
                  <a:schemeClr val="bg1"/>
                </a:solidFill>
              </a:defRPr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0B87E1-515A-5B4D-BE4D-90799E4D0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233" y="1685925"/>
            <a:ext cx="6877539" cy="10366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46" b="1"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/>
              <a:t>Issue </a:t>
            </a:r>
            <a:r>
              <a:rPr lang="en-US" err="1"/>
              <a:t>e.g</a:t>
            </a:r>
            <a:r>
              <a:rPr lang="en-US"/>
              <a:t>: Substance use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20366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B44DBE0-3B46-CE47-9A84-483607F7F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0145" y="1562678"/>
            <a:ext cx="7808703" cy="447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A0C5B-3369-3B4B-B509-91A3590635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7147A-C874-E546-8EFA-81916B4E2597}"/>
              </a:ext>
            </a:extLst>
          </p:cNvPr>
          <p:cNvSpPr txBox="1"/>
          <p:nvPr userDrawn="1"/>
        </p:nvSpPr>
        <p:spPr>
          <a:xfrm>
            <a:off x="753235" y="612000"/>
            <a:ext cx="8474719" cy="1219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ts val="46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THANK </a:t>
            </a:r>
            <a:b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AFF52-65BF-0A40-91E1-6BF021EC955A}"/>
              </a:ext>
            </a:extLst>
          </p:cNvPr>
          <p:cNvSpPr txBox="1"/>
          <p:nvPr userDrawn="1"/>
        </p:nvSpPr>
        <p:spPr>
          <a:xfrm>
            <a:off x="753234" y="3366658"/>
            <a:ext cx="5098473" cy="340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1" i="0" u="none" strike="noStrike" kern="1200" cap="none" spc="0" normalizeH="0" baseline="0" noProof="0">
                <a:ln>
                  <a:noFill/>
                </a:ln>
                <a:solidFill>
                  <a:srgbClr val="D914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8DEA5C2-F61C-DF40-9C2F-002E56E1D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3932842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0D550BF-25C0-404A-BE3C-F4ECF291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4916726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C7228-6B88-FC42-8DF0-BD7A68C23410}"/>
              </a:ext>
            </a:extLst>
          </p:cNvPr>
          <p:cNvSpPr txBox="1"/>
          <p:nvPr userDrawn="1"/>
        </p:nvSpPr>
        <p:spPr>
          <a:xfrm>
            <a:off x="784385" y="6082152"/>
            <a:ext cx="6394407" cy="397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1" i="0" u="none" strike="noStrike" kern="1200" cap="none" spc="0" normalizeH="0" baseline="0" noProof="0">
                <a:ln>
                  <a:noFill/>
                </a:ln>
                <a:solidFill>
                  <a:srgbClr val="005D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www.wearetempo.org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27C3840-662A-C84E-BCFF-28F32FCC1B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1921" y="2473177"/>
            <a:ext cx="2915139" cy="23685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01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BDDC3-062D-F947-9B92-2228C53B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209" y="-221673"/>
            <a:ext cx="12966568" cy="7453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820582"/>
            <a:ext cx="10515600" cy="2852737"/>
          </a:xfrm>
        </p:spPr>
        <p:txBody>
          <a:bodyPr anchor="ctr" anchorCtr="0"/>
          <a:lstStyle>
            <a:lvl1pPr algn="ctr">
              <a:defRPr sz="5539"/>
            </a:lvl1pPr>
          </a:lstStyle>
          <a:p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59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7B80A-563B-4837-8A23-288E19CE3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6394"/>
            <a:ext cx="6213008" cy="4742967"/>
          </a:xfrm>
          <a:prstGeom prst="rect">
            <a:avLst/>
          </a:prstGeom>
        </p:spPr>
      </p:pic>
      <p:sp>
        <p:nvSpPr>
          <p:cNvPr id="14" name="Google Shape;14;p29"/>
          <p:cNvSpPr txBox="1">
            <a:spLocks noGrp="1"/>
          </p:cNvSpPr>
          <p:nvPr>
            <p:ph type="ctrTitle" hasCustomPrompt="1"/>
          </p:nvPr>
        </p:nvSpPr>
        <p:spPr>
          <a:xfrm>
            <a:off x="6551777" y="1361656"/>
            <a:ext cx="5138871" cy="12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34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 Black"/>
              <a:buNone/>
              <a:defRPr sz="480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TITLE 1</a:t>
            </a:r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 hasCustomPrompt="1"/>
          </p:nvPr>
        </p:nvSpPr>
        <p:spPr>
          <a:xfrm>
            <a:off x="6551775" y="2480510"/>
            <a:ext cx="5083149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000" b="1">
                <a:solidFill>
                  <a:schemeClr val="dk2"/>
                </a:solidFill>
                <a:latin typeface="Poppins" panose="00000800000000000000" pitchFamily="2" charset="0"/>
                <a:ea typeface="Poppins" panose="00000800000000000000" pitchFamily="2" charset="0"/>
                <a:cs typeface="Poppins" panose="00000800000000000000" pitchFamily="2" charset="0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lvl="2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714"/>
            </a:lvl3pPr>
            <a:lvl4pPr lvl="3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9pPr>
          </a:lstStyle>
          <a:p>
            <a:r>
              <a:rPr lang="en-US"/>
              <a:t>Sub-title</a:t>
            </a:r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3" hasCustomPrompt="1"/>
          </p:nvPr>
        </p:nvSpPr>
        <p:spPr>
          <a:xfrm>
            <a:off x="6350364" y="4382761"/>
            <a:ext cx="5113632" cy="50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Author</a:t>
            </a: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4" hasCustomPrompt="1"/>
          </p:nvPr>
        </p:nvSpPr>
        <p:spPr>
          <a:xfrm>
            <a:off x="6350364" y="4884365"/>
            <a:ext cx="5113632" cy="6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8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E2315A-6365-2745-87DE-181C875E3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b="1" i="0" kern="1200" spc="-277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None/>
        <a:defRPr sz="258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2041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221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4083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846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24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88165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London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 dirty="0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COMMUNITY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80064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50786" y="1199365"/>
            <a:ext cx="30948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Nearly 90% of Tempo volunteers are more able to understand and contribute to community development.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Over a quarter </a:t>
            </a:r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of Tempo </a:t>
            </a:r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volunteers are able to understand and contribute to community development a lot.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This aspect of community development is a major driver of the work Tempo does.</a:t>
            </a:r>
          </a:p>
        </p:txBody>
      </p:sp>
    </p:spTree>
    <p:extLst>
      <p:ext uri="{BB962C8B-B14F-4D97-AF65-F5344CB8AC3E}">
        <p14:creationId xmlns:p14="http://schemas.microsoft.com/office/powerpoint/2010/main" val="250347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EMPLOYMENT IMPACT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970839"/>
              </p:ext>
            </p:extLst>
          </p:nvPr>
        </p:nvGraphicFramePr>
        <p:xfrm>
          <a:off x="234059" y="851131"/>
          <a:ext cx="8122149" cy="524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CD55CB-2945-22E1-6732-96A1BACAE1A7}"/>
              </a:ext>
            </a:extLst>
          </p:cNvPr>
          <p:cNvSpPr txBox="1"/>
          <p:nvPr/>
        </p:nvSpPr>
        <p:spPr>
          <a:xfrm>
            <a:off x="8693834" y="1582340"/>
            <a:ext cx="30948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In 2022 there was a significant growth in the  positive impacts on employment and training from earning  Tempo Time Credits.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London Tempo volunteers were more likely to get a job (60%) than the UK (57%).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IMPACT IN LONDON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957453-92BD-81E4-D6FC-A6E8F9D84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476494"/>
              </p:ext>
            </p:extLst>
          </p:nvPr>
        </p:nvGraphicFramePr>
        <p:xfrm>
          <a:off x="234060" y="872614"/>
          <a:ext cx="7728254" cy="51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349F2E-3ABF-772F-1328-F0A2503B3537}"/>
              </a:ext>
            </a:extLst>
          </p:cNvPr>
          <p:cNvSpPr txBox="1"/>
          <p:nvPr/>
        </p:nvSpPr>
        <p:spPr>
          <a:xfrm>
            <a:off x="8299938" y="1297496"/>
            <a:ext cx="36580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Quality of Life score increased by 0.68 (6.25-6.93) between 2021 and 2022 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recognised methodology, we estimate the impact of volunteers earning Tempo Time Credits is £17.6m (0.68x£12,836x1,998 volunteers) at 2019 prices.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size of the quality of life change attributable to Tempo Time Credits, we estimate the impact of Tempo Time Credits is £3.1m.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take a very cautious view and even by halving this figure the impact is £1.6m.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80415-6CEA-7328-A9FB-C01E9E243E05}"/>
              </a:ext>
            </a:extLst>
          </p:cNvPr>
          <p:cNvSpPr txBox="1"/>
          <p:nvPr/>
        </p:nvSpPr>
        <p:spPr>
          <a:xfrm>
            <a:off x="234060" y="6144977"/>
            <a:ext cx="7728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Given the small sample size in London, the £ impact number is a guide only.</a:t>
            </a:r>
          </a:p>
        </p:txBody>
      </p:sp>
    </p:spTree>
    <p:extLst>
      <p:ext uri="{BB962C8B-B14F-4D97-AF65-F5344CB8AC3E}">
        <p14:creationId xmlns:p14="http://schemas.microsoft.com/office/powerpoint/2010/main" val="168048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sz="2800" dirty="0"/>
              <a:t>NET WELLBEING IMPACT IN LONDON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(net wellbeing uplifts) of Tempo Time Credits (to the 419 volunteers earning them) is estimated at £3.1m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 that use Tempo Time Credits value their ability to recruit and retain volunteers This is estimated to have saved the 121 organisations using Tempo Time Credits £18,150 in the last year.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831F20F-4033-E549-6515-1C10E379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" y="1297154"/>
            <a:ext cx="8311105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792393"/>
              </p:ext>
            </p:extLst>
          </p:nvPr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85751" y="1199365"/>
            <a:ext cx="34931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community organisations in London responded to the survey. The error margin is +/- 48%. The confidence level in the results is thus low and the UK results are reported here.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organisations on average deliver 4.6 different types of service to one or many groups in their community.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organisations which use Tempo Time Credits value their ability to help recruit and retain volunteers.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estimated to have saved the 121 organisations using Tempo Time Credits £18,150 in the last year.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Time Credits help 36% of community organisations improve their volunteer diversity.</a:t>
            </a:r>
          </a:p>
        </p:txBody>
      </p:sp>
    </p:spTree>
    <p:extLst>
      <p:ext uri="{BB962C8B-B14F-4D97-AF65-F5344CB8AC3E}">
        <p14:creationId xmlns:p14="http://schemas.microsoft.com/office/powerpoint/2010/main" val="411824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449114"/>
              </p:ext>
            </p:extLst>
          </p:nvPr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56936" y="1263819"/>
            <a:ext cx="32592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two thirds of community organisations using Tempo Time Credits reported they improved their health and wellbeing. This supports the findings of the survey of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69% of community organisations reported the improved skills and capabilities of their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of community organisations reported improved working with other organisations.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of community organisations stated that having information from the system about their volunteers helped them raise more funding.</a:t>
            </a:r>
          </a:p>
          <a:p>
            <a:pPr>
              <a:spcAft>
                <a:spcPts val="1200"/>
              </a:spcAft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5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Full UK, Wales and topic reports 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can be found at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www.wearetempo.org/impact-reports/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2022 IMPACT 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234060" y="972978"/>
            <a:ext cx="901912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 March to June 2022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1,998 volunteers. 151 responses received (8%)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+/- 8%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(net wellbeing uplifts) externally reviewed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Group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121 community groups. 4 responses received (3%)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+/- 48%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3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sz="2800" dirty="0"/>
              <a:t>NET WELLBEING IMPACT IN LONDON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(net wellbeing uplifts) of Tempo Time Credits (to the 419 volunteers earning them) is estimated at £3.1m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 that use Tempo Time Credits value their ability to recruit and retain volunteers This is estimated to have saved the 121 organisations using Tempo Time Credits £18,150 in the last year.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831F20F-4033-E549-6515-1C10E379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" y="1297154"/>
            <a:ext cx="8311105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TIME CREDIT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234059" y="1336119"/>
            <a:ext cx="8187269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Tempo has multiple programmes in London. They are reported here and separately (Bexley, City of London, Haringey (3), Havering, Islington,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Newham (2), Tower Hamlets, Westminster). 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At the end of July 2022 the London programmes had 121 community groups participating with 1,998 volunteers. This is an average of 16.5 volunteers per community group (UK 10).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the last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12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months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20,075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Tempo Time Credits were earned. This is an average of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10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Tempo Time Credits earned per volunteer (UK 11). 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London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165 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Tempo Time Credits were earned per community group (UK 102).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There are 89 local recognition partners and 469 that are available in total.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London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3,976 or 19.8%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have been used (UK 16.6%). These numbers are growing quickly as recognition partners re-open and increase their volumes.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510C0E-749D-152E-E53B-E615FE9A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725471"/>
              </p:ext>
            </p:extLst>
          </p:nvPr>
        </p:nvGraphicFramePr>
        <p:xfrm>
          <a:off x="234060" y="1199365"/>
          <a:ext cx="7215116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7821637" y="1582340"/>
            <a:ext cx="39670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 Time Credit  volunteers come from a diverse variety of economic backgrounds.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of those in the NCVO survey 2019  were in employment/self employment.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London there are a higher number in self employment and less retired volunteers than the UK.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reflects the higher level of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selfemployment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London.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VOLUNTEERING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388853"/>
              </p:ext>
            </p:extLst>
          </p:nvPr>
        </p:nvGraphicFramePr>
        <p:xfrm>
          <a:off x="495771" y="1019945"/>
          <a:ext cx="7814201" cy="518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3E3E3-861F-DC8B-529B-06A8D44E5337}"/>
              </a:ext>
            </a:extLst>
          </p:cNvPr>
          <p:cNvSpPr txBox="1"/>
          <p:nvPr/>
        </p:nvSpPr>
        <p:spPr>
          <a:xfrm>
            <a:off x="8693834" y="1582340"/>
            <a:ext cx="309489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of Tempo Time Credit volunteers in London have never volunteered before (UK 14%).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 and retired people are most likely to be new to volunteering.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retired people have volunteered regularly or occasionally in the past compared to 60% of the other economic groups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193527-A337-6D74-BB4D-07F0580C1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48719"/>
              </p:ext>
            </p:extLst>
          </p:nvPr>
        </p:nvGraphicFramePr>
        <p:xfrm>
          <a:off x="234060" y="886264"/>
          <a:ext cx="7967003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A3BAD-6CDA-6446-68C9-2524AD7C6476}"/>
              </a:ext>
            </a:extLst>
          </p:cNvPr>
          <p:cNvSpPr txBox="1"/>
          <p:nvPr/>
        </p:nvSpPr>
        <p:spPr>
          <a:xfrm>
            <a:off x="8723330" y="1199365"/>
            <a:ext cx="309489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started or volunteer more due to Tempo Time Credits in London (UK 22%).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had a positive impact on volunteering. 40% of volunteers stated they had started (8%) or increased (32%) their volunteering in response to the pandemic. 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4% above the UK level.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9% stated that they volunteered less.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AF9591-20C6-D5A9-8A0A-CB2F6A859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41898"/>
              </p:ext>
            </p:extLst>
          </p:nvPr>
        </p:nvGraphicFramePr>
        <p:xfrm>
          <a:off x="234060" y="1013451"/>
          <a:ext cx="7826728" cy="495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161B34-F03D-7FCB-9004-73AF8254CD92}"/>
              </a:ext>
            </a:extLst>
          </p:cNvPr>
          <p:cNvSpPr txBox="1"/>
          <p:nvPr/>
        </p:nvSpPr>
        <p:spPr>
          <a:xfrm>
            <a:off x="8693834" y="1582340"/>
            <a:ext cx="309489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of London Tempo  volunteers think that their quality of life has improved as a result of earning and using Tempo Time Credits compared to 70% of UK Tempo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in London (12%UK) said that it has increased their quality of life a lot.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2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BAAA88-B592-728F-F758-652131FE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739968"/>
              </p:ext>
            </p:extLst>
          </p:nvPr>
        </p:nvGraphicFramePr>
        <p:xfrm>
          <a:off x="234059" y="872197"/>
          <a:ext cx="8206555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F8EA82-3701-51CB-B8D0-6CD9D7615DED}"/>
              </a:ext>
            </a:extLst>
          </p:cNvPr>
          <p:cNvSpPr txBox="1"/>
          <p:nvPr/>
        </p:nvSpPr>
        <p:spPr>
          <a:xfrm>
            <a:off x="8571684" y="1199365"/>
            <a:ext cx="33862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London Tempo volunteers are marginally less positive than in the UK.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Tempo Time Credits have a positive impact in many ways, with each of these impacts scoring over 78% in London.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positive impact on Tempo volunteers rose in 2022 by about 10%.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ability to contribute to the local community (a key aspect of the Tempo programme) scored 89%.</a:t>
            </a:r>
          </a:p>
        </p:txBody>
      </p:sp>
    </p:spTree>
    <p:extLst>
      <p:ext uri="{BB962C8B-B14F-4D97-AF65-F5344CB8AC3E}">
        <p14:creationId xmlns:p14="http://schemas.microsoft.com/office/powerpoint/2010/main" val="393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HEALTH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630611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36037" y="1300987"/>
            <a:ext cx="30948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77% feel healthier (UK 79%).</a:t>
            </a:r>
          </a:p>
          <a:p>
            <a:endParaRPr lang="en-GB" sz="1800" dirty="0">
              <a:effectLst/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Mental health benefits are stronger than physical health benefits.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Nearly 70% need to use their GP and social care services less. This will save these services money and reduce the pressure on service provision.</a:t>
            </a:r>
          </a:p>
        </p:txBody>
      </p:sp>
    </p:spTree>
    <p:extLst>
      <p:ext uri="{BB962C8B-B14F-4D97-AF65-F5344CB8AC3E}">
        <p14:creationId xmlns:p14="http://schemas.microsoft.com/office/powerpoint/2010/main" val="1786370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o_template">
  <a:themeElements>
    <a:clrScheme name="Tempo">
      <a:dk1>
        <a:srgbClr val="000000"/>
      </a:dk1>
      <a:lt1>
        <a:srgbClr val="FFFFFF"/>
      </a:lt1>
      <a:dk2>
        <a:srgbClr val="201751"/>
      </a:dk2>
      <a:lt2>
        <a:srgbClr val="E7E6E6"/>
      </a:lt2>
      <a:accent1>
        <a:srgbClr val="00A9CE"/>
      </a:accent1>
      <a:accent2>
        <a:srgbClr val="005DA3"/>
      </a:accent2>
      <a:accent3>
        <a:srgbClr val="5E2E86"/>
      </a:accent3>
      <a:accent4>
        <a:srgbClr val="D91473"/>
      </a:accent4>
      <a:accent5>
        <a:srgbClr val="FFC709"/>
      </a:accent5>
      <a:accent6>
        <a:srgbClr val="000000"/>
      </a:accent6>
      <a:hlink>
        <a:srgbClr val="00A9CE"/>
      </a:hlink>
      <a:folHlink>
        <a:srgbClr val="D9147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37345D-8441-B145-B52E-4F2B2A326348}" vid="{F0BDA09F-8F49-3145-9AB6-7814CC030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3C7CE0136FD4DBFE811279EF88C8A" ma:contentTypeVersion="16" ma:contentTypeDescription="Create a new document." ma:contentTypeScope="" ma:versionID="af5c2efcdf85da857cc5abd252831cf3">
  <xsd:schema xmlns:xsd="http://www.w3.org/2001/XMLSchema" xmlns:xs="http://www.w3.org/2001/XMLSchema" xmlns:p="http://schemas.microsoft.com/office/2006/metadata/properties" xmlns:ns2="b01a1cdd-8ff6-42c4-9060-9301ea59c101" xmlns:ns3="bfdc451a-20ee-435c-b5a9-ae41305c95c1" targetNamespace="http://schemas.microsoft.com/office/2006/metadata/properties" ma:root="true" ma:fieldsID="0c6a0f4c0b21fddbab0873a89fe623aa" ns2:_="" ns3:_="">
    <xsd:import namespace="b01a1cdd-8ff6-42c4-9060-9301ea59c101"/>
    <xsd:import namespace="bfdc451a-20ee-435c-b5a9-ae41305c9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1cdd-8ff6-42c4-9060-9301ea59c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1cb82e-fcfc-4c74-a144-02a45296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451a-20ee-435c-b5a9-ae41305c9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35e90e-445e-44fc-9bea-e2e7f741e405}" ma:internalName="TaxCatchAll" ma:showField="CatchAllData" ma:web="bfdc451a-20ee-435c-b5a9-ae41305c9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1a1cdd-8ff6-42c4-9060-9301ea59c101">
      <Terms xmlns="http://schemas.microsoft.com/office/infopath/2007/PartnerControls"/>
    </lcf76f155ced4ddcb4097134ff3c332f>
    <TaxCatchAll xmlns="bfdc451a-20ee-435c-b5a9-ae41305c95c1" xsi:nil="true"/>
  </documentManagement>
</p:properties>
</file>

<file path=customXml/itemProps1.xml><?xml version="1.0" encoding="utf-8"?>
<ds:datastoreItem xmlns:ds="http://schemas.openxmlformats.org/officeDocument/2006/customXml" ds:itemID="{1FDE91A7-A0FE-467D-8B69-56C2B2ADA1C2}">
  <ds:schemaRefs>
    <ds:schemaRef ds:uri="b01a1cdd-8ff6-42c4-9060-9301ea59c101"/>
    <ds:schemaRef ds:uri="bfdc451a-20ee-435c-b5a9-ae41305c95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691FE3-CCCF-4337-8F00-177C192393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355BA-B80D-4DE2-9BE9-E7BF591A9509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01a1cdd-8ff6-42c4-9060-9301ea59c10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fdc451a-20ee-435c-b5a9-ae41305c95c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1238</Words>
  <Application>Microsoft Office PowerPoint</Application>
  <PresentationFormat>Widescreen</PresentationFormat>
  <Paragraphs>105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Poppins</vt:lpstr>
      <vt:lpstr>Poppins Light</vt:lpstr>
      <vt:lpstr>Tempo_template</vt:lpstr>
      <vt:lpstr>PowerPoint Presentation</vt:lpstr>
      <vt:lpstr>NET WELLBEING IMPACT IN LONDON</vt:lpstr>
      <vt:lpstr>TIME CREDIT ACTIVITY</vt:lpstr>
      <vt:lpstr>VOLUNTEERING ACTIVITY</vt:lpstr>
      <vt:lpstr>VOLUNTEERING TRENDS</vt:lpstr>
      <vt:lpstr>VOLUNTEERING ACTIVITY</vt:lpstr>
      <vt:lpstr>QUALITY OF LIFE IMPACT</vt:lpstr>
      <vt:lpstr>QUALITY OF LIFE IMPACT</vt:lpstr>
      <vt:lpstr>HEALTH IMPACT</vt:lpstr>
      <vt:lpstr>COMMUNITY IMPACT</vt:lpstr>
      <vt:lpstr>EMPLOYMENT IMPACT</vt:lpstr>
      <vt:lpstr>IMPACT IN LONDON</vt:lpstr>
      <vt:lpstr>NET WELLBEING IMPACT IN LONDON</vt:lpstr>
      <vt:lpstr>IMPACT ON COMMUNITY ORGANISATIONS</vt:lpstr>
      <vt:lpstr>IMPACT ON COMMUNITY ORGANISATIONS</vt:lpstr>
      <vt:lpstr>PowerPoint Presentation</vt:lpstr>
      <vt:lpstr>2022 IMPACT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Froud</dc:creator>
  <cp:lastModifiedBy>Mark Froud</cp:lastModifiedBy>
  <cp:revision>7</cp:revision>
  <cp:lastPrinted>2022-07-29T13:43:39Z</cp:lastPrinted>
  <dcterms:created xsi:type="dcterms:W3CDTF">2022-07-21T10:36:06Z</dcterms:created>
  <dcterms:modified xsi:type="dcterms:W3CDTF">2022-08-22T11:39:30Z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0x0101008053C7CE0136FD4DBFE811279EF88C8A</vt:lpwstr>
  </property>
  <property fmtid="{D5CDD505-2E9C-101B-9397-08002B2CF9AE}" pid="3" name="MediaServiceImageTags">
    <vt:lpwstr/>
  </property>
</Properties>
</file>