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346" r:id="rId6"/>
    <p:sldId id="350" r:id="rId7"/>
    <p:sldId id="333" r:id="rId8"/>
    <p:sldId id="334" r:id="rId9"/>
    <p:sldId id="336" r:id="rId10"/>
    <p:sldId id="327" r:id="rId11"/>
    <p:sldId id="328" r:id="rId12"/>
    <p:sldId id="339" r:id="rId13"/>
    <p:sldId id="351" r:id="rId14"/>
    <p:sldId id="329" r:id="rId15"/>
    <p:sldId id="330" r:id="rId16"/>
    <p:sldId id="359" r:id="rId17"/>
    <p:sldId id="354" r:id="rId18"/>
    <p:sldId id="355" r:id="rId19"/>
    <p:sldId id="347" r:id="rId20"/>
    <p:sldId id="332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A8D436-41B5-3C0B-21EE-AC9BFB2145F9}" name="Brian Ratcliffe" initials="BR" userId="S::brianratcliffe@wearetempo.org::8dc9c45c-e404-41d7-8b84-fcfd97c317f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Froud" userId="7167965e-8427-465f-9ecb-d6591e2cb39d" providerId="ADAL" clId="{0AA8BD47-8973-400D-924E-19569F860562}"/>
    <pc:docChg chg="modSld">
      <pc:chgData name="Mark Froud" userId="7167965e-8427-465f-9ecb-d6591e2cb39d" providerId="ADAL" clId="{0AA8BD47-8973-400D-924E-19569F860562}" dt="2022-08-22T11:40:57.560" v="8" actId="20577"/>
      <pc:docMkLst>
        <pc:docMk/>
      </pc:docMkLst>
      <pc:sldChg chg="modSp mod">
        <pc:chgData name="Mark Froud" userId="7167965e-8427-465f-9ecb-d6591e2cb39d" providerId="ADAL" clId="{0AA8BD47-8973-400D-924E-19569F860562}" dt="2022-08-22T11:40:29.989" v="3" actId="6549"/>
        <pc:sldMkLst>
          <pc:docMk/>
          <pc:sldMk cId="1680485647" sldId="330"/>
        </pc:sldMkLst>
        <pc:spChg chg="mod">
          <ac:chgData name="Mark Froud" userId="7167965e-8427-465f-9ecb-d6591e2cb39d" providerId="ADAL" clId="{0AA8BD47-8973-400D-924E-19569F860562}" dt="2022-08-22T11:40:29.989" v="3" actId="6549"/>
          <ac:spMkLst>
            <pc:docMk/>
            <pc:sldMk cId="1680485647" sldId="330"/>
            <ac:spMk id="6" creationId="{12349F2E-3ABF-772F-1328-F0A2503B3537}"/>
          </ac:spMkLst>
        </pc:spChg>
      </pc:sldChg>
      <pc:sldChg chg="modSp mod">
        <pc:chgData name="Mark Froud" userId="7167965e-8427-465f-9ecb-d6591e2cb39d" providerId="ADAL" clId="{0AA8BD47-8973-400D-924E-19569F860562}" dt="2022-08-22T11:40:57.560" v="8" actId="20577"/>
        <pc:sldMkLst>
          <pc:docMk/>
          <pc:sldMk cId="947934486" sldId="332"/>
        </pc:sldMkLst>
        <pc:spChg chg="mod">
          <ac:chgData name="Mark Froud" userId="7167965e-8427-465f-9ecb-d6591e2cb39d" providerId="ADAL" clId="{0AA8BD47-8973-400D-924E-19569F860562}" dt="2022-08-22T11:40:57.560" v="8" actId="20577"/>
          <ac:spMkLst>
            <pc:docMk/>
            <pc:sldMk cId="947934486" sldId="332"/>
            <ac:spMk id="18" creationId="{CF01E857-63C9-8EC7-A725-09090E355B0F}"/>
          </ac:spMkLst>
        </pc:spChg>
      </pc:sldChg>
      <pc:sldChg chg="modSp mod">
        <pc:chgData name="Mark Froud" userId="7167965e-8427-465f-9ecb-d6591e2cb39d" providerId="ADAL" clId="{0AA8BD47-8973-400D-924E-19569F860562}" dt="2022-08-22T11:40:20.294" v="0"/>
        <pc:sldMkLst>
          <pc:docMk/>
          <pc:sldMk cId="2248672749" sldId="346"/>
        </pc:sldMkLst>
        <pc:spChg chg="mod">
          <ac:chgData name="Mark Froud" userId="7167965e-8427-465f-9ecb-d6591e2cb39d" providerId="ADAL" clId="{0AA8BD47-8973-400D-924E-19569F860562}" dt="2022-08-22T11:40:20.294" v="0"/>
          <ac:spMkLst>
            <pc:docMk/>
            <pc:sldMk cId="2248672749" sldId="346"/>
            <ac:spMk id="18" creationId="{CF01E857-63C9-8EC7-A725-09090E355B0F}"/>
          </ac:spMkLst>
        </pc:spChg>
      </pc:sldChg>
      <pc:sldChg chg="modSp mod">
        <pc:chgData name="Mark Froud" userId="7167965e-8427-465f-9ecb-d6591e2cb39d" providerId="ADAL" clId="{0AA8BD47-8973-400D-924E-19569F860562}" dt="2022-08-22T11:40:36.736" v="4"/>
        <pc:sldMkLst>
          <pc:docMk/>
          <pc:sldMk cId="3230896041" sldId="359"/>
        </pc:sldMkLst>
        <pc:spChg chg="mod">
          <ac:chgData name="Mark Froud" userId="7167965e-8427-465f-9ecb-d6591e2cb39d" providerId="ADAL" clId="{0AA8BD47-8973-400D-924E-19569F860562}" dt="2022-08-22T11:40:36.736" v="4"/>
          <ac:spMkLst>
            <pc:docMk/>
            <pc:sldMk cId="3230896041" sldId="359"/>
            <ac:spMk id="18" creationId="{CF01E857-63C9-8EC7-A725-09090E355B0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Economic</a:t>
            </a:r>
            <a:r>
              <a:rPr lang="en-GB" b="1" baseline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Position of </a:t>
            </a:r>
            <a:r>
              <a:rPr lang="en-GB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Volunteers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In employment</c:v>
                </c:pt>
                <c:pt idx="1">
                  <c:v>Self employed</c:v>
                </c:pt>
                <c:pt idx="2">
                  <c:v>Retired</c:v>
                </c:pt>
                <c:pt idx="3">
                  <c:v>Unemployed</c:v>
                </c:pt>
                <c:pt idx="4">
                  <c:v>Economically inactive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0.08</c:v>
                </c:pt>
                <c:pt idx="2">
                  <c:v>0.36</c:v>
                </c:pt>
                <c:pt idx="3">
                  <c:v>0.19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7-4F3B-8F6F-A53053EA26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Medway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In employment</c:v>
                </c:pt>
                <c:pt idx="1">
                  <c:v>Self employed</c:v>
                </c:pt>
                <c:pt idx="2">
                  <c:v>Retired</c:v>
                </c:pt>
                <c:pt idx="3">
                  <c:v>Unemployed</c:v>
                </c:pt>
                <c:pt idx="4">
                  <c:v>Economically inactive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0.24</c:v>
                </c:pt>
                <c:pt idx="1">
                  <c:v>0.03</c:v>
                </c:pt>
                <c:pt idx="2">
                  <c:v>0.28999999999999998</c:v>
                </c:pt>
                <c:pt idx="3">
                  <c:v>0.32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1-4F06-A3F1-1115D187B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43936352"/>
        <c:axId val="1743938432"/>
      </c:barChart>
      <c:catAx>
        <c:axId val="17439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Making a Difference to Organisations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 2022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Recruiting more volunteers</c:v>
                </c:pt>
                <c:pt idx="1">
                  <c:v>Improved volunteer retention</c:v>
                </c:pt>
                <c:pt idx="2">
                  <c:v>Improved volunteer diversity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0.69</c:v>
                </c:pt>
                <c:pt idx="1">
                  <c:v>0.69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3-4554-B4BC-7F6B61FA99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UK 2021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Recruiting more volunteers</c:v>
                </c:pt>
                <c:pt idx="1">
                  <c:v>Improved volunteer retention</c:v>
                </c:pt>
                <c:pt idx="2">
                  <c:v>Improved volunteer diversity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0.46154852210306047</c:v>
                </c:pt>
                <c:pt idx="1">
                  <c:v>0.51999455930359095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73-4554-B4BC-7F6B61FA9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43936352"/>
        <c:axId val="1743938432"/>
      </c:barChart>
      <c:catAx>
        <c:axId val="174393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45533428487278826"/>
          <c:y val="0.94479553615518153"/>
          <c:w val="0.35975426603201471"/>
          <c:h val="5.5204463844818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Making a Difference to Organisations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 2022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4"/>
                <c:pt idx="0">
                  <c:v>Improved the skills and capabilities of our volunteers</c:v>
                </c:pt>
                <c:pt idx="1">
                  <c:v>Improved the health and wellbeing of our volunteers</c:v>
                </c:pt>
                <c:pt idx="2">
                  <c:v>Better at engaging and sharing ideas with groups and organisations that offer similar services and activities to us</c:v>
                </c:pt>
                <c:pt idx="3">
                  <c:v>Improved our ability to raise funding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4"/>
                <c:pt idx="0">
                  <c:v>0.69</c:v>
                </c:pt>
                <c:pt idx="1">
                  <c:v>0.66</c:v>
                </c:pt>
                <c:pt idx="2">
                  <c:v>0.48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3-4554-B4BC-7F6B61FA99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UK 2021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4"/>
                <c:pt idx="0">
                  <c:v>Improved the skills and capabilities of our volunteers</c:v>
                </c:pt>
                <c:pt idx="1">
                  <c:v>Improved the health and wellbeing of our volunteers</c:v>
                </c:pt>
                <c:pt idx="2">
                  <c:v>Better at engaging and sharing ideas with groups and organisations that offer similar services and activities to us</c:v>
                </c:pt>
                <c:pt idx="3">
                  <c:v>Improved our ability to raise funding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4"/>
                <c:pt idx="0">
                  <c:v>0.29631028837677875</c:v>
                </c:pt>
                <c:pt idx="1">
                  <c:v>0.51851385390428206</c:v>
                </c:pt>
                <c:pt idx="2">
                  <c:v>0.39127864005912788</c:v>
                </c:pt>
                <c:pt idx="3">
                  <c:v>9.0895455227238645E-2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73-4554-B4BC-7F6B61FA9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43936352"/>
        <c:axId val="1743938432"/>
      </c:barChart>
      <c:catAx>
        <c:axId val="174393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45224044179104772"/>
          <c:y val="0.94479553615518153"/>
          <c:w val="0.36284810911375526"/>
          <c:h val="3.3663556071136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</a:t>
            </a:r>
            <a:r>
              <a:rPr lang="en-GB" sz="2000" b="1" baseline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olunteering history</a:t>
            </a:r>
            <a:endParaRPr lang="en-GB" sz="2000" b="1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gave time regularly in the past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2"/>
                <c:pt idx="0">
                  <c:v>UK</c:v>
                </c:pt>
                <c:pt idx="1">
                  <c:v>Medway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2"/>
                <c:pt idx="0">
                  <c:v>0.64827586206896548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31-4B99-9166-166C9BD8D0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gave time occasionally in the past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2"/>
                <c:pt idx="0">
                  <c:v>UK</c:v>
                </c:pt>
                <c:pt idx="1">
                  <c:v>Medway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2"/>
                <c:pt idx="0">
                  <c:v>0.2103448275862069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31-4B99-9166-166C9BD8D0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 have never given time before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2"/>
                <c:pt idx="0">
                  <c:v>UK</c:v>
                </c:pt>
                <c:pt idx="1">
                  <c:v>Medway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2"/>
                <c:pt idx="0">
                  <c:v>0.14137931034482759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31-4B99-9166-166C9BD8D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43936352"/>
        <c:axId val="1743938432"/>
      </c:barChart>
      <c:catAx>
        <c:axId val="17439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4.1745473610415827E-2"/>
          <c:y val="0.84467316935408576"/>
          <c:w val="0.8669083377814315"/>
          <c:h val="0.15208911886553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Covid Impact on Volunteering Propensity</a:t>
            </a:r>
          </a:p>
        </c:rich>
      </c:tx>
      <c:layout>
        <c:manualLayout>
          <c:xMode val="edge"/>
          <c:yMode val="edge"/>
          <c:x val="0.15800709501427324"/>
          <c:y val="2.1472311602128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Covid19 prompted me to volunteer</c:v>
                </c:pt>
                <c:pt idx="1">
                  <c:v>Volunteering more</c:v>
                </c:pt>
                <c:pt idx="2">
                  <c:v>No change</c:v>
                </c:pt>
                <c:pt idx="3">
                  <c:v>Volunteering less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6.7000000000000004E-2</c:v>
                </c:pt>
                <c:pt idx="1">
                  <c:v>0.29199999999999998</c:v>
                </c:pt>
                <c:pt idx="2">
                  <c:v>0.55800000000000005</c:v>
                </c:pt>
                <c:pt idx="3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EA1-9159-76429B6AC1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Medway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Covid19 prompted me to volunteer</c:v>
                </c:pt>
                <c:pt idx="1">
                  <c:v>Volunteering more</c:v>
                </c:pt>
                <c:pt idx="2">
                  <c:v>No change</c:v>
                </c:pt>
                <c:pt idx="3">
                  <c:v>Volunteering less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0.08</c:v>
                </c:pt>
                <c:pt idx="1">
                  <c:v>0.32</c:v>
                </c:pt>
                <c:pt idx="2">
                  <c:v>0.51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67-4EA1-9159-76429B6AC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3936352"/>
        <c:axId val="1743938432"/>
      </c:barChart>
      <c:catAx>
        <c:axId val="17439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7128827646544188"/>
          <c:y val="0.8953771403574553"/>
          <c:w val="0.32860750774161879"/>
          <c:h val="7.68450818647669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Quality of Life Impact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 lot  </c:v>
                </c:pt>
                <c:pt idx="1">
                  <c:v>To some extent </c:v>
                </c:pt>
                <c:pt idx="2">
                  <c:v>A little  </c:v>
                </c:pt>
                <c:pt idx="3">
                  <c:v>Not at all 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0.12</c:v>
                </c:pt>
                <c:pt idx="1">
                  <c:v>0.3</c:v>
                </c:pt>
                <c:pt idx="2">
                  <c:v>0.28000000000000003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BA-49CB-8E2B-5081330F09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Medway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 lot  </c:v>
                </c:pt>
                <c:pt idx="1">
                  <c:v>To some extent </c:v>
                </c:pt>
                <c:pt idx="2">
                  <c:v>A little  </c:v>
                </c:pt>
                <c:pt idx="3">
                  <c:v>Not at all 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3.2258064516129031E-2</c:v>
                </c:pt>
                <c:pt idx="1">
                  <c:v>0.19354838709677419</c:v>
                </c:pt>
                <c:pt idx="2">
                  <c:v>0.29032258064516131</c:v>
                </c:pt>
                <c:pt idx="3">
                  <c:v>0.4838709677419355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D-4AE9-813C-5F146AC00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3936352"/>
        <c:axId val="1743938432"/>
      </c:barChart>
      <c:catAx>
        <c:axId val="17439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4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Positive Impact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 feel more confident</c:v>
                </c:pt>
                <c:pt idx="1">
                  <c:v>I can afford to do more things</c:v>
                </c:pt>
                <c:pt idx="2">
                  <c:v>I feel like I can contribute more to the community</c:v>
                </c:pt>
                <c:pt idx="3">
                  <c:v>I feel less isolated and lonely</c:v>
                </c:pt>
                <c:pt idx="4">
                  <c:v>I feel more positive about my future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0.85</c:v>
                </c:pt>
                <c:pt idx="1">
                  <c:v>0.72</c:v>
                </c:pt>
                <c:pt idx="2">
                  <c:v>0.92</c:v>
                </c:pt>
                <c:pt idx="3">
                  <c:v>0.81</c:v>
                </c:pt>
                <c:pt idx="4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55-4F9E-AE08-EECFD85536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Medway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 feel more confident</c:v>
                </c:pt>
                <c:pt idx="1">
                  <c:v>I can afford to do more things</c:v>
                </c:pt>
                <c:pt idx="2">
                  <c:v>I feel like I can contribute more to the community</c:v>
                </c:pt>
                <c:pt idx="3">
                  <c:v>I feel less isolated and lonely</c:v>
                </c:pt>
                <c:pt idx="4">
                  <c:v>I feel more positive about my future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0.68</c:v>
                </c:pt>
                <c:pt idx="1">
                  <c:v>0.32</c:v>
                </c:pt>
                <c:pt idx="2">
                  <c:v>0.91</c:v>
                </c:pt>
                <c:pt idx="3">
                  <c:v>0.65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8-4429-A6AA-A073E303C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43936352"/>
        <c:axId val="1743938432"/>
      </c:barChart>
      <c:catAx>
        <c:axId val="174393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Health Impact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lot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 feel healthier overall</c:v>
                </c:pt>
                <c:pt idx="1">
                  <c:v>My physical health has improved</c:v>
                </c:pt>
                <c:pt idx="2">
                  <c:v>My mental health has improved</c:v>
                </c:pt>
                <c:pt idx="3">
                  <c:v>I have less need to see the GP</c:v>
                </c:pt>
                <c:pt idx="4">
                  <c:v>I have less need to use social care services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0.12</c:v>
                </c:pt>
                <c:pt idx="1">
                  <c:v>0.08</c:v>
                </c:pt>
                <c:pt idx="2">
                  <c:v>0.12</c:v>
                </c:pt>
                <c:pt idx="3">
                  <c:v>0.17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2-4430-8429-4BAAF66EE4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Mostly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 feel healthier overall</c:v>
                </c:pt>
                <c:pt idx="1">
                  <c:v>My physical health has improved</c:v>
                </c:pt>
                <c:pt idx="2">
                  <c:v>My mental health has improved</c:v>
                </c:pt>
                <c:pt idx="3">
                  <c:v>I have less need to see the GP</c:v>
                </c:pt>
                <c:pt idx="4">
                  <c:v>I have less need to use social care services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0.16</c:v>
                </c:pt>
                <c:pt idx="1">
                  <c:v>0.08</c:v>
                </c:pt>
                <c:pt idx="2">
                  <c:v>0.23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2-4430-8429-4BAAF66EE4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 feel healthier overall</c:v>
                </c:pt>
                <c:pt idx="1">
                  <c:v>My physical health has improved</c:v>
                </c:pt>
                <c:pt idx="2">
                  <c:v>My mental health has improved</c:v>
                </c:pt>
                <c:pt idx="3">
                  <c:v>I have less need to see the GP</c:v>
                </c:pt>
                <c:pt idx="4">
                  <c:v>I have less need to use social care services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</c:v>
                </c:pt>
                <c:pt idx="1">
                  <c:v>0.27</c:v>
                </c:pt>
                <c:pt idx="2">
                  <c:v>0.19</c:v>
                </c:pt>
                <c:pt idx="3">
                  <c:v>0.22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72-4430-8429-4BAAF66EE47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 little</c:v>
                </c:pt>
              </c:strCache>
            </c:strRef>
          </c:tx>
          <c:spPr>
            <a:solidFill>
              <a:srgbClr val="00000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 feel healthier overall</c:v>
                </c:pt>
                <c:pt idx="1">
                  <c:v>My physical health has improved</c:v>
                </c:pt>
                <c:pt idx="2">
                  <c:v>My mental health has improved</c:v>
                </c:pt>
                <c:pt idx="3">
                  <c:v>I have less need to see the GP</c:v>
                </c:pt>
                <c:pt idx="4">
                  <c:v>I have less need to use social care services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0.2</c:v>
                </c:pt>
                <c:pt idx="1">
                  <c:v>0.12</c:v>
                </c:pt>
                <c:pt idx="2">
                  <c:v>0.23</c:v>
                </c:pt>
                <c:pt idx="3">
                  <c:v>0.11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72-4430-8429-4BAAF66EE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3936352"/>
        <c:axId val="1743938432"/>
      </c:barChart>
      <c:catAx>
        <c:axId val="174393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8564012831729368"/>
          <c:y val="0.91929069841879507"/>
          <c:w val="0.43211445640802698"/>
          <c:h val="5.7143191755742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Community Impact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lot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Feel more able to contribute to the community and other people</c:v>
                </c:pt>
                <c:pt idx="1">
                  <c:v>I know more about community-based services and the support available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0.35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2-4430-8429-4BAAF66EE4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Mostly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Feel more able to contribute to the community and other people</c:v>
                </c:pt>
                <c:pt idx="1">
                  <c:v>I know more about community-based services and the support available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2-4430-8429-4BAAF66EE4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Feel more able to contribute to the community and other people</c:v>
                </c:pt>
                <c:pt idx="1">
                  <c:v>I know more about community-based services and the support available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0.22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72-4430-8429-4BAAF66EE47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 little</c:v>
                </c:pt>
              </c:strCache>
            </c:strRef>
          </c:tx>
          <c:spPr>
            <a:solidFill>
              <a:srgbClr val="00000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Feel more able to contribute to the community and other people</c:v>
                </c:pt>
                <c:pt idx="1">
                  <c:v>I know more about community-based services and the support available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0.22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72-4430-8429-4BAAF66EE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3936352"/>
        <c:axId val="1743938432"/>
      </c:barChart>
      <c:catAx>
        <c:axId val="174393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8564012831729368"/>
          <c:y val="0.91929069841879507"/>
          <c:w val="0.43211445640802698"/>
          <c:h val="5.7143191755742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Employment and skills opportunities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 have got a job</c:v>
                </c:pt>
                <c:pt idx="1">
                  <c:v>I have learned new skills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31-4B99-9166-166C9BD8D0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Medway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 have got a job</c:v>
                </c:pt>
                <c:pt idx="1">
                  <c:v>I have learned new skills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0.22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31-4B99-9166-166C9BD8D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43936352"/>
        <c:axId val="1743938432"/>
      </c:barChart>
      <c:catAx>
        <c:axId val="174393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0647346165062705"/>
          <c:y val="0.92589413049032598"/>
          <c:w val="0.35393117526975792"/>
          <c:h val="5.712377766938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2000" b="1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WELLBY Impact of Tempo Time Credits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calculated impact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High</c:v>
                </c:pt>
                <c:pt idx="1">
                  <c:v>Average</c:v>
                </c:pt>
                <c:pt idx="2">
                  <c:v>Low</c:v>
                </c:pt>
              </c:strCache>
            </c:strRef>
          </c:cat>
          <c:val>
            <c:numRef>
              <c:f>Sheet1!$B$2:$B$4</c:f>
              <c:numCache>
                <c:formatCode>_-[$£-809]* #,##0_-;\-[$£-809]* #,##0_-;_-[$£-809]* "-"??_-;_-@_-</c:formatCode>
                <c:ptCount val="3"/>
                <c:pt idx="0">
                  <c:v>441765.03415559756</c:v>
                </c:pt>
                <c:pt idx="1">
                  <c:v>362355.16508538881</c:v>
                </c:pt>
                <c:pt idx="2">
                  <c:v>299880.13662239071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B-450D-B6CC-76550E149F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50% calculated impact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High</c:v>
                </c:pt>
                <c:pt idx="1">
                  <c:v>Average</c:v>
                </c:pt>
                <c:pt idx="2">
                  <c:v>Low</c:v>
                </c:pt>
              </c:strCache>
            </c:strRef>
          </c:cat>
          <c:val>
            <c:numRef>
              <c:f>Sheet1!$C$2:$C$4</c:f>
              <c:numCache>
                <c:formatCode>_-[$£-809]* #,##0_-;\-[$£-809]* #,##0_-;_-[$£-809]* "-"??_-;_-@_-</c:formatCode>
                <c:ptCount val="3"/>
                <c:pt idx="0" formatCode="_-[$£-809]* #,##0.0_-;\-[$£-809]* #,##0.0_-;_-[$£-809]* &quot;-&quot;?_-;_-@_-">
                  <c:v>220882.51707779878</c:v>
                </c:pt>
                <c:pt idx="1">
                  <c:v>181177.58254269441</c:v>
                </c:pt>
                <c:pt idx="2">
                  <c:v>149940.06831119535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B-450D-B6CC-76550E149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3936352"/>
        <c:axId val="1743938432"/>
      </c:barChart>
      <c:catAx>
        <c:axId val="17439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8432"/>
        <c:crosses val="autoZero"/>
        <c:auto val="1"/>
        <c:lblAlgn val="ctr"/>
        <c:lblOffset val="100"/>
        <c:noMultiLvlLbl val="0"/>
      </c:catAx>
      <c:valAx>
        <c:axId val="17439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_-[$£-809]* #,##0_-;\-[$£-809]* #,##0_-;_-[$£-809]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1743936352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069364405971483"/>
          <c:y val="0.91973237213245007"/>
          <c:w val="0.68330781568970556"/>
          <c:h val="7.68450818647669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A5A5A5">
          <a:lumMod val="75000"/>
        </a:srgbClr>
      </a:solidFill>
      <a:round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C5668-38E6-4B65-99B1-188E278236C0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CBDC2-E2A8-4B0E-904E-2C800BE66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67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CBDC2-E2A8-4B0E-904E-2C800BE663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91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CBDC2-E2A8-4B0E-904E-2C800BE6631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65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A1C1E8-72F5-0844-80C1-7A3E08C30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9877" y="86360"/>
            <a:ext cx="5752123" cy="5276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840" y="612003"/>
            <a:ext cx="5688037" cy="2484437"/>
          </a:xfrm>
        </p:spPr>
        <p:txBody>
          <a:bodyPr anchor="t" anchorCtr="0">
            <a:noAutofit/>
          </a:bodyPr>
          <a:lstStyle>
            <a:lvl1pPr algn="l">
              <a:lnSpc>
                <a:spcPts val="4616"/>
              </a:lnSpc>
              <a:defRPr sz="5539" spc="-277"/>
            </a:lvl1pPr>
          </a:lstStyle>
          <a:p>
            <a:r>
              <a:rPr lang="en-US"/>
              <a:t>ADD CONTENT IN CAPS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280" y="3215958"/>
            <a:ext cx="5639581" cy="8683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215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2E079BC-1C1E-B84F-8B50-D71E730D0D5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689557" y="1503044"/>
            <a:ext cx="3012923" cy="244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treated image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475949-E1C5-AA4C-AE99-EE6990CE7391}"/>
              </a:ext>
            </a:extLst>
          </p:cNvPr>
          <p:cNvSpPr txBox="1"/>
          <p:nvPr userDrawn="1"/>
        </p:nvSpPr>
        <p:spPr>
          <a:xfrm>
            <a:off x="762781" y="6459950"/>
            <a:ext cx="10791483" cy="142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3" b="0" i="0" u="none" strike="noStrike" kern="1200" cap="none" spc="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This material is owned by Tempo and may not be copied or altered without permission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6DA92A-3BF2-AC4E-9910-644748732D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653281"/>
            <a:ext cx="6378136" cy="690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846"/>
              </a:lnSpc>
              <a:spcBef>
                <a:spcPts val="0"/>
              </a:spcBef>
              <a:buNone/>
              <a:defRPr sz="1662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793" indent="0">
              <a:lnSpc>
                <a:spcPts val="1846"/>
              </a:lnSpc>
              <a:buNone/>
              <a:tabLst/>
              <a:defRPr sz="1846"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04DAFE-A889-2144-828E-5E957AC58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0914" y="5080000"/>
            <a:ext cx="2394513" cy="1511300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2B24C51-D0C3-1C43-A834-BB6DDB1A9C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5373216"/>
            <a:ext cx="6403144" cy="690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846"/>
              </a:lnSpc>
              <a:spcBef>
                <a:spcPts val="0"/>
              </a:spcBef>
              <a:buNone/>
              <a:defRPr sz="1662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793" indent="0">
              <a:lnSpc>
                <a:spcPts val="1846"/>
              </a:lnSpc>
              <a:buNone/>
              <a:tabLst/>
              <a:defRPr sz="1846"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03625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3231" y="1825625"/>
            <a:ext cx="5181600" cy="43513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215"/>
            </a:lvl1pPr>
            <a:lvl2pPr marL="624269" indent="-202228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215"/>
            </a:lvl1pPr>
            <a:lvl2pPr marL="624269" indent="-202228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C3BF3-A324-774C-9AA0-9FC42C45E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6924" y="0"/>
            <a:ext cx="3595077" cy="17653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06DEA78-030F-1F4A-9A6B-BD8E58A72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232" y="612001"/>
            <a:ext cx="8337624" cy="901840"/>
          </a:xfrm>
        </p:spPr>
        <p:txBody>
          <a:bodyPr>
            <a:noAutofit/>
          </a:bodyPr>
          <a:lstStyle>
            <a:lvl1pPr>
              <a:lnSpc>
                <a:spcPts val="3231"/>
              </a:lnSpc>
              <a:defRPr sz="3692"/>
            </a:lvl1pPr>
          </a:lstStyle>
          <a:p>
            <a:r>
              <a:rPr lang="en-US"/>
              <a:t>HEADINGS IN CAPS</a:t>
            </a:r>
          </a:p>
        </p:txBody>
      </p:sp>
    </p:spTree>
    <p:extLst>
      <p:ext uri="{BB962C8B-B14F-4D97-AF65-F5344CB8AC3E}">
        <p14:creationId xmlns:p14="http://schemas.microsoft.com/office/powerpoint/2010/main" val="5755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F8E5198B-2591-419B-860A-59612AE22C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 r="28619"/>
          <a:stretch>
            <a:fillRect/>
          </a:stretch>
        </p:blipFill>
        <p:spPr>
          <a:xfrm>
            <a:off x="6664963" y="0"/>
            <a:ext cx="5865447" cy="685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BE59CE8-FE0A-F744-888A-C9CA10995B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6558" y="0"/>
            <a:ext cx="586544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94277CC-23C3-F342-B48E-AD3852A2531C}"/>
              </a:ext>
            </a:extLst>
          </p:cNvPr>
          <p:cNvSpPr/>
          <p:nvPr userDrawn="1"/>
        </p:nvSpPr>
        <p:spPr>
          <a:xfrm>
            <a:off x="-17049" y="1"/>
            <a:ext cx="8594081" cy="6941127"/>
          </a:xfrm>
          <a:custGeom>
            <a:avLst/>
            <a:gdLst>
              <a:gd name="connsiteX0" fmla="*/ 5430982 w 6982691"/>
              <a:gd name="connsiteY0" fmla="*/ 6844145 h 6941127"/>
              <a:gd name="connsiteX1" fmla="*/ 6982691 w 6982691"/>
              <a:gd name="connsiteY1" fmla="*/ 0 h 6941127"/>
              <a:gd name="connsiteX2" fmla="*/ 0 w 6982691"/>
              <a:gd name="connsiteY2" fmla="*/ 0 h 6941127"/>
              <a:gd name="connsiteX3" fmla="*/ 0 w 6982691"/>
              <a:gd name="connsiteY3" fmla="*/ 6941127 h 6941127"/>
              <a:gd name="connsiteX4" fmla="*/ 5430982 w 6982691"/>
              <a:gd name="connsiteY4" fmla="*/ 6844145 h 694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2691" h="6941127">
                <a:moveTo>
                  <a:pt x="5430982" y="6844145"/>
                </a:moveTo>
                <a:lnTo>
                  <a:pt x="6982691" y="0"/>
                </a:lnTo>
                <a:lnTo>
                  <a:pt x="0" y="0"/>
                </a:lnTo>
                <a:lnTo>
                  <a:pt x="0" y="6941127"/>
                </a:lnTo>
                <a:lnTo>
                  <a:pt x="5430982" y="6844145"/>
                </a:lnTo>
                <a:close/>
              </a:path>
            </a:pathLst>
          </a:custGeom>
          <a:gradFill>
            <a:gsLst>
              <a:gs pos="0">
                <a:srgbClr val="5E2E86"/>
              </a:gs>
              <a:gs pos="100000">
                <a:srgbClr val="7D62AA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3231" y="612000"/>
            <a:ext cx="6874584" cy="901840"/>
          </a:xfrm>
        </p:spPr>
        <p:txBody>
          <a:bodyPr anchor="t" anchorCtr="0">
            <a:noAutofit/>
          </a:bodyPr>
          <a:lstStyle>
            <a:lvl1pPr>
              <a:lnSpc>
                <a:spcPts val="2769"/>
              </a:lnSpc>
              <a:defRPr sz="2954">
                <a:solidFill>
                  <a:schemeClr val="bg1"/>
                </a:solidFill>
              </a:defRPr>
            </a:lvl1pPr>
          </a:lstStyle>
          <a:p>
            <a:r>
              <a:rPr lang="en-US"/>
              <a:t>CASE STUDY </a:t>
            </a:r>
            <a:br>
              <a:rPr lang="en-US"/>
            </a:br>
            <a:r>
              <a:rPr lang="en-US"/>
              <a:t>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234" y="3037840"/>
            <a:ext cx="5911729" cy="37376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15">
                <a:solidFill>
                  <a:schemeClr val="bg1"/>
                </a:solidFill>
              </a:defRPr>
            </a:lvl1pPr>
            <a:lvl2pPr marL="662370" indent="-240329">
              <a:buFont typeface="Arial" panose="020B0604020202020204" pitchFamily="34" charset="0"/>
              <a:buChar char="•"/>
              <a:tabLst/>
              <a:defRPr sz="2215">
                <a:solidFill>
                  <a:schemeClr val="bg1"/>
                </a:solidFill>
              </a:defRPr>
            </a:lvl2pPr>
            <a:lvl3pPr marL="844083" indent="0">
              <a:buNone/>
              <a:defRPr sz="2215">
                <a:solidFill>
                  <a:schemeClr val="bg1"/>
                </a:solidFill>
              </a:defRPr>
            </a:lvl3pPr>
            <a:lvl4pPr marL="1266124" indent="0">
              <a:buNone/>
              <a:defRPr sz="1846">
                <a:solidFill>
                  <a:schemeClr val="bg1"/>
                </a:solidFill>
              </a:defRPr>
            </a:lvl4pPr>
            <a:lvl5pPr marL="1688165" indent="0">
              <a:buNone/>
              <a:defRPr sz="1846">
                <a:solidFill>
                  <a:schemeClr val="bg1"/>
                </a:solidFill>
              </a:defRPr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0B87E1-515A-5B4D-BE4D-90799E4D0F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233" y="1685925"/>
            <a:ext cx="6877539" cy="10366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46" b="1">
                <a:solidFill>
                  <a:schemeClr val="bg1"/>
                </a:solidFill>
              </a:defRPr>
            </a:lvl1pPr>
            <a:lvl2pPr marL="422041" indent="0">
              <a:buNone/>
              <a:defRPr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/>
              <a:t>Issue </a:t>
            </a:r>
            <a:r>
              <a:rPr lang="en-US" err="1"/>
              <a:t>e.g</a:t>
            </a:r>
            <a:r>
              <a:rPr lang="en-US"/>
              <a:t>: Substance use &amp; recovery</a:t>
            </a:r>
          </a:p>
        </p:txBody>
      </p:sp>
    </p:spTree>
    <p:extLst>
      <p:ext uri="{BB962C8B-B14F-4D97-AF65-F5344CB8AC3E}">
        <p14:creationId xmlns:p14="http://schemas.microsoft.com/office/powerpoint/2010/main" val="203663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B44DBE0-3B46-CE47-9A84-483607F7F4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0145" y="1562678"/>
            <a:ext cx="7808703" cy="4477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6A0C5B-3369-3B4B-B509-91A3590635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6924" y="0"/>
            <a:ext cx="3595077" cy="1765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B7147A-C874-E546-8EFA-81916B4E2597}"/>
              </a:ext>
            </a:extLst>
          </p:cNvPr>
          <p:cNvSpPr txBox="1"/>
          <p:nvPr userDrawn="1"/>
        </p:nvSpPr>
        <p:spPr>
          <a:xfrm>
            <a:off x="753235" y="612000"/>
            <a:ext cx="8474719" cy="1219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ts val="46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39" b="1" i="0" u="none" strike="noStrike" kern="1200" cap="none" spc="-277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THANK </a:t>
            </a:r>
            <a:br>
              <a:rPr kumimoji="0" lang="en-US" sz="5539" b="1" i="0" u="none" strike="noStrike" kern="1200" cap="none" spc="-277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</a:br>
            <a:r>
              <a:rPr kumimoji="0" lang="en-US" sz="5539" b="1" i="0" u="none" strike="noStrike" kern="1200" cap="none" spc="-277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AFF52-65BF-0A40-91E1-6BF021EC955A}"/>
              </a:ext>
            </a:extLst>
          </p:cNvPr>
          <p:cNvSpPr txBox="1"/>
          <p:nvPr userDrawn="1"/>
        </p:nvSpPr>
        <p:spPr>
          <a:xfrm>
            <a:off x="753234" y="3366658"/>
            <a:ext cx="5098473" cy="340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15" b="1" i="0" u="none" strike="noStrike" kern="1200" cap="none" spc="0" normalizeH="0" baseline="0" noProof="0">
                <a:ln>
                  <a:noFill/>
                </a:ln>
                <a:solidFill>
                  <a:srgbClr val="D914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8DEA5C2-F61C-DF40-9C2F-002E56E1D8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3932842"/>
            <a:ext cx="6378136" cy="90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846"/>
              </a:lnSpc>
              <a:spcBef>
                <a:spcPts val="0"/>
              </a:spcBef>
              <a:buNone/>
              <a:defRPr sz="1662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793" indent="0">
              <a:lnSpc>
                <a:spcPts val="1846"/>
              </a:lnSpc>
              <a:buNone/>
              <a:tabLst/>
              <a:defRPr sz="1846"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0D550BF-25C0-404A-BE3C-F4ECF291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99" y="4916726"/>
            <a:ext cx="6378136" cy="90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846"/>
              </a:lnSpc>
              <a:spcBef>
                <a:spcPts val="0"/>
              </a:spcBef>
              <a:buNone/>
              <a:defRPr sz="1662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793" indent="0">
              <a:lnSpc>
                <a:spcPts val="1846"/>
              </a:lnSpc>
              <a:buNone/>
              <a:tabLst/>
              <a:defRPr sz="1846"/>
            </a:lvl2pPr>
            <a:lvl3pPr marL="844083" indent="0">
              <a:buNone/>
              <a:defRPr/>
            </a:lvl3pPr>
            <a:lvl4pPr marL="1266124" indent="0">
              <a:buNone/>
              <a:defRPr/>
            </a:lvl4pPr>
            <a:lvl5pPr marL="1688165" indent="0">
              <a:buNone/>
              <a:defRPr/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C7228-6B88-FC42-8DF0-BD7A68C23410}"/>
              </a:ext>
            </a:extLst>
          </p:cNvPr>
          <p:cNvSpPr txBox="1"/>
          <p:nvPr userDrawn="1"/>
        </p:nvSpPr>
        <p:spPr>
          <a:xfrm>
            <a:off x="784385" y="6082152"/>
            <a:ext cx="6394407" cy="397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5" b="1" i="0" u="none" strike="noStrike" kern="1200" cap="none" spc="0" normalizeH="0" baseline="0" noProof="0">
                <a:ln>
                  <a:noFill/>
                </a:ln>
                <a:solidFill>
                  <a:srgbClr val="005D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www.wearetempo.org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27C3840-662A-C84E-BCFF-28F32FCC1B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91921" y="2473177"/>
            <a:ext cx="2915139" cy="23685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4015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7BDDC3-062D-F947-9B92-2228C53B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0209" y="-221673"/>
            <a:ext cx="12966568" cy="7453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2" y="1820582"/>
            <a:ext cx="10515600" cy="2852737"/>
          </a:xfrm>
        </p:spPr>
        <p:txBody>
          <a:bodyPr anchor="ctr" anchorCtr="0"/>
          <a:lstStyle>
            <a:lvl1pPr algn="ctr">
              <a:defRPr sz="5539"/>
            </a:lvl1pPr>
          </a:lstStyle>
          <a:p>
            <a:r>
              <a:rPr lang="en-US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33594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47B80A-563B-4837-8A23-288E19CE3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26394"/>
            <a:ext cx="6213008" cy="4742967"/>
          </a:xfrm>
          <a:prstGeom prst="rect">
            <a:avLst/>
          </a:prstGeom>
        </p:spPr>
      </p:pic>
      <p:sp>
        <p:nvSpPr>
          <p:cNvPr id="14" name="Google Shape;14;p29"/>
          <p:cNvSpPr txBox="1">
            <a:spLocks noGrp="1"/>
          </p:cNvSpPr>
          <p:nvPr>
            <p:ph type="ctrTitle" hasCustomPrompt="1"/>
          </p:nvPr>
        </p:nvSpPr>
        <p:spPr>
          <a:xfrm>
            <a:off x="6551777" y="1361656"/>
            <a:ext cx="5138871" cy="125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346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 Black"/>
              <a:buNone/>
              <a:defRPr sz="4800">
                <a:solidFill>
                  <a:srgbClr val="005DA4"/>
                </a:solidFill>
                <a:latin typeface="+mj-lt"/>
                <a:cs typeface="Poppins SemiBold" panose="000007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TITLE 1</a:t>
            </a:r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subTitle" idx="1" hasCustomPrompt="1"/>
          </p:nvPr>
        </p:nvSpPr>
        <p:spPr>
          <a:xfrm>
            <a:off x="6551775" y="2480510"/>
            <a:ext cx="5083149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954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2000" b="1">
                <a:solidFill>
                  <a:schemeClr val="dk2"/>
                </a:solidFill>
                <a:latin typeface="Poppins" panose="00000800000000000000" pitchFamily="2" charset="0"/>
                <a:ea typeface="Poppins" panose="00000800000000000000" pitchFamily="2" charset="0"/>
                <a:cs typeface="Poppins" panose="00000800000000000000" pitchFamily="2" charset="0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1929"/>
            </a:lvl2pPr>
            <a:lvl3pPr lvl="2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1714"/>
            </a:lvl3pPr>
            <a:lvl4pPr lvl="3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500"/>
            </a:lvl9pPr>
          </a:lstStyle>
          <a:p>
            <a:r>
              <a:rPr lang="en-US"/>
              <a:t>Sub-title</a:t>
            </a:r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body" idx="3" hasCustomPrompt="1"/>
          </p:nvPr>
        </p:nvSpPr>
        <p:spPr>
          <a:xfrm>
            <a:off x="6350364" y="4382761"/>
            <a:ext cx="5113632" cy="50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6578" lvl="0" indent="-163289" algn="l">
              <a:lnSpc>
                <a:spcPct val="111375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100" b="0" i="0">
                <a:solidFill>
                  <a:srgbClr val="201751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  <a:sym typeface="Arial"/>
              </a:defRPr>
            </a:lvl1pPr>
            <a:lvl2pPr marL="653156" lvl="1" indent="-163289" algn="l">
              <a:lnSpc>
                <a:spcPct val="99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1929"/>
            </a:lvl2pPr>
            <a:lvl3pPr marL="979734" lvl="2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3pPr>
            <a:lvl4pPr marL="1306312" lvl="3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4pPr>
            <a:lvl5pPr marL="1632890" lvl="4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5pPr>
            <a:lvl6pPr marL="1959468" lvl="5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86046" lvl="6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12624" lvl="7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39202" lvl="8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Click to add Author</a:t>
            </a:r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4" hasCustomPrompt="1"/>
          </p:nvPr>
        </p:nvSpPr>
        <p:spPr>
          <a:xfrm>
            <a:off x="6350364" y="4884365"/>
            <a:ext cx="5113632" cy="6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26578" lvl="0" indent="-163289" algn="l">
              <a:lnSpc>
                <a:spcPct val="111375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100" b="0" i="0">
                <a:solidFill>
                  <a:srgbClr val="201751"/>
                </a:solidFill>
                <a:latin typeface="Poppins Light" pitchFamily="2" charset="77"/>
                <a:ea typeface="Poppins Light" pitchFamily="2" charset="77"/>
                <a:cs typeface="Poppins Light" pitchFamily="2" charset="77"/>
                <a:sym typeface="Arial"/>
              </a:defRPr>
            </a:lvl1pPr>
            <a:lvl2pPr marL="653156" lvl="1" indent="-163289" algn="l">
              <a:lnSpc>
                <a:spcPct val="99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1929"/>
            </a:lvl2pPr>
            <a:lvl3pPr marL="979734" lvl="2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/>
            </a:lvl3pPr>
            <a:lvl4pPr marL="1306312" lvl="3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4pPr>
            <a:lvl5pPr marL="1632890" lvl="4" indent="-163289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5pPr>
            <a:lvl6pPr marL="1959468" lvl="5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286046" lvl="6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612624" lvl="7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939202" lvl="8" indent="-244933" algn="l">
              <a:lnSpc>
                <a:spcPct val="90000"/>
              </a:lnSpc>
              <a:spcBef>
                <a:spcPts val="4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/>
              <a:t>Click to add date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83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E2315A-6365-2745-87DE-181C875E3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0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b="1" i="0" kern="1200" spc="-277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None/>
        <a:defRPr sz="258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22041" indent="0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None/>
        <a:defRPr sz="221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44083" indent="0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None/>
        <a:defRPr sz="1846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6124" indent="0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None/>
        <a:defRPr sz="1662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88165" indent="0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None/>
        <a:defRPr sz="1662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634E8E-AB14-410F-A219-B426956AFCE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69665" y="2754730"/>
            <a:ext cx="5107172" cy="265724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/>
                <a:ea typeface="+mj-ea"/>
              </a:rPr>
              <a:t>Tempo Time Credits Impact 2022</a:t>
            </a:r>
          </a:p>
          <a:p>
            <a:pPr algn="ctr">
              <a:lnSpc>
                <a:spcPct val="120000"/>
              </a:lnSpc>
            </a:pPr>
            <a:endParaRPr kumimoji="0" lang="en-US" sz="3200" b="1" i="0" u="none" strike="noStrike" kern="1200" cap="none" spc="-150" normalizeH="0" baseline="0" noProof="0" dirty="0">
              <a:ln>
                <a:noFill/>
              </a:ln>
              <a:solidFill>
                <a:srgbClr val="201751"/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Medway</a:t>
            </a:r>
            <a:b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</a:br>
            <a:endParaRPr lang="en-GB" sz="1400" b="1" dirty="0">
              <a:solidFill>
                <a:srgbClr val="201751"/>
              </a:solidFill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2AB8F-4081-516C-7622-305140984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34767"/>
            <a:ext cx="3066554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3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 dirty="0"/>
              <a:t>COMMUNITY IMPACT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B28D13-27CF-2AEE-2C00-482BC959D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282342"/>
              </p:ext>
            </p:extLst>
          </p:nvPr>
        </p:nvGraphicFramePr>
        <p:xfrm>
          <a:off x="234059" y="881753"/>
          <a:ext cx="8122149" cy="529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2EE434-720A-0BB2-31EB-ECFCA9397ADB}"/>
              </a:ext>
            </a:extLst>
          </p:cNvPr>
          <p:cNvSpPr txBox="1"/>
          <p:nvPr/>
        </p:nvSpPr>
        <p:spPr>
          <a:xfrm>
            <a:off x="8750786" y="1199365"/>
            <a:ext cx="309489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Over 70% of Tempo volunteers are more able to understand and contribute to community development.</a:t>
            </a:r>
          </a:p>
          <a:p>
            <a:endParaRPr lang="en-GB" dirty="0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dirty="0">
                <a:latin typeface="Poppins" panose="00000500000000000000" pitchFamily="2" charset="0"/>
                <a:ea typeface="Poppins" panose="00000500000000000000" pitchFamily="2" charset="0"/>
              </a:rPr>
              <a:t>35</a:t>
            </a:r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% of Tempo </a:t>
            </a:r>
            <a:r>
              <a:rPr lang="en-GB" dirty="0">
                <a:latin typeface="Poppins" panose="00000500000000000000" pitchFamily="2" charset="0"/>
                <a:ea typeface="Poppins" panose="00000500000000000000" pitchFamily="2" charset="0"/>
              </a:rPr>
              <a:t>volunteers are able to contribute to community development a lot.</a:t>
            </a:r>
          </a:p>
          <a:p>
            <a:endParaRPr lang="en-GB" dirty="0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dirty="0">
                <a:latin typeface="Poppins" panose="00000500000000000000" pitchFamily="2" charset="0"/>
                <a:ea typeface="Poppins" panose="00000500000000000000" pitchFamily="2" charset="0"/>
              </a:rPr>
              <a:t>This aspect of community development is a major driver of the work Tempo does.</a:t>
            </a:r>
          </a:p>
        </p:txBody>
      </p:sp>
    </p:spTree>
    <p:extLst>
      <p:ext uri="{BB962C8B-B14F-4D97-AF65-F5344CB8AC3E}">
        <p14:creationId xmlns:p14="http://schemas.microsoft.com/office/powerpoint/2010/main" val="250347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EMPLOYMENT IMPACT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73E5B1-0C76-735D-9EC4-CDB1A473E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056917"/>
              </p:ext>
            </p:extLst>
          </p:nvPr>
        </p:nvGraphicFramePr>
        <p:xfrm>
          <a:off x="234059" y="851131"/>
          <a:ext cx="8122149" cy="524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CD55CB-2945-22E1-6732-96A1BACAE1A7}"/>
              </a:ext>
            </a:extLst>
          </p:cNvPr>
          <p:cNvSpPr txBox="1"/>
          <p:nvPr/>
        </p:nvSpPr>
        <p:spPr>
          <a:xfrm>
            <a:off x="8693834" y="1582340"/>
            <a:ext cx="30948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In 2022 there was a significant growth in the  positive impacts on employment and training from earning  Tempo Time Credits.</a:t>
            </a:r>
          </a:p>
          <a:p>
            <a:endParaRPr lang="en-GB" dirty="0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Medway Tempo volunteers were less likely to get a job (22%) than the UK (57%).</a:t>
            </a:r>
          </a:p>
          <a:p>
            <a:endParaRPr lang="en-GB" dirty="0">
              <a:latin typeface="Poppins" panose="00000500000000000000" pitchFamily="2" charset="0"/>
              <a:ea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1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 dirty="0"/>
              <a:t>IMPACT IN Medway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3957453-92BD-81E4-D6FC-A6E8F9D844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410056"/>
              </p:ext>
            </p:extLst>
          </p:nvPr>
        </p:nvGraphicFramePr>
        <p:xfrm>
          <a:off x="234060" y="872614"/>
          <a:ext cx="7728254" cy="511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2349F2E-3ABF-772F-1328-F0A2503B3537}"/>
              </a:ext>
            </a:extLst>
          </p:cNvPr>
          <p:cNvSpPr txBox="1"/>
          <p:nvPr/>
        </p:nvSpPr>
        <p:spPr>
          <a:xfrm>
            <a:off x="8299938" y="1297496"/>
            <a:ext cx="365800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Quality of Life score increased by 0.59 (6.41-7.00) between 2021 and 2022 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recognised methodology, we estimate the impact of volunteers earning Tempo Time Credits is £4.7m (0.59x£12,836x513 volunteers) at 2019 prices. 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size of the quality of life change attributable to Tempo Time Credits, we estimate the impact of Tempo Time Credits is £362,000.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take a very cautious view and even by halving this figure the impact is £181,000.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80415-6CEA-7328-A9FB-C01E9E243E05}"/>
              </a:ext>
            </a:extLst>
          </p:cNvPr>
          <p:cNvSpPr txBox="1"/>
          <p:nvPr/>
        </p:nvSpPr>
        <p:spPr>
          <a:xfrm>
            <a:off x="234060" y="6144977"/>
            <a:ext cx="7728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Given the small sample size in Medway, the £ impact number is a guide only.</a:t>
            </a:r>
          </a:p>
        </p:txBody>
      </p:sp>
    </p:spTree>
    <p:extLst>
      <p:ext uri="{BB962C8B-B14F-4D97-AF65-F5344CB8AC3E}">
        <p14:creationId xmlns:p14="http://schemas.microsoft.com/office/powerpoint/2010/main" val="168048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 sz="2800" dirty="0"/>
              <a:t>NET WELLBEING IMPACT IN MEDWAY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1E857-63C9-8EC7-A725-09090E355B0F}"/>
              </a:ext>
            </a:extLst>
          </p:cNvPr>
          <p:cNvSpPr txBox="1"/>
          <p:nvPr/>
        </p:nvSpPr>
        <p:spPr>
          <a:xfrm>
            <a:off x="8468750" y="1297154"/>
            <a:ext cx="351247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economic impact (net wellbeing uplifts) of Tempo Time Credits (to the 513 volunteers earning them) is estimated at £362,000 (2019 prices). (Externally reviewed process)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69% of the community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organisations that use Tempo Time Credits value their ability to recruit and retain volunteers This is estimated to have saved the 41 organisations using Tempo Time Credits £6,150 in the last year.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0FBF547-28D3-0C59-4917-450AF5B70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0" y="1297154"/>
            <a:ext cx="8312299" cy="489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9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59" y="297525"/>
            <a:ext cx="8650633" cy="901840"/>
          </a:xfrm>
        </p:spPr>
        <p:txBody>
          <a:bodyPr/>
          <a:lstStyle/>
          <a:p>
            <a:r>
              <a:rPr lang="en-GB" sz="2800"/>
              <a:t>IMPACT ON COMMUNITY ORGANISATIONS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80B89FE-3809-7C72-DD7E-A6E6D11DA8AF}"/>
              </a:ext>
            </a:extLst>
          </p:cNvPr>
          <p:cNvGraphicFramePr/>
          <p:nvPr/>
        </p:nvGraphicFramePr>
        <p:xfrm>
          <a:off x="234060" y="748446"/>
          <a:ext cx="8209854" cy="581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FE42CF-1077-3C31-092B-004A30C1EDFD}"/>
              </a:ext>
            </a:extLst>
          </p:cNvPr>
          <p:cNvSpPr txBox="1"/>
          <p:nvPr/>
        </p:nvSpPr>
        <p:spPr>
          <a:xfrm>
            <a:off x="8585752" y="1199365"/>
            <a:ext cx="337218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5 community organisations in Medway responded to the survey, so the UK data is shown here as the error margin (+/- 42% is too great to be valid).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organisations on average deliver 4.6 different types of service to one or many groups in their community.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69% of organisations which use Tempo Time Credits value their ability to help recruit and retain volunteers. 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estimated to have saved the 84 organisations using Tempo Time Credits £12,600 in the last year.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Time Credits help 36% of community organisations improve their volunteer diversity.</a:t>
            </a:r>
          </a:p>
        </p:txBody>
      </p:sp>
    </p:spTree>
    <p:extLst>
      <p:ext uri="{BB962C8B-B14F-4D97-AF65-F5344CB8AC3E}">
        <p14:creationId xmlns:p14="http://schemas.microsoft.com/office/powerpoint/2010/main" val="177990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59" y="297525"/>
            <a:ext cx="8650633" cy="901840"/>
          </a:xfrm>
        </p:spPr>
        <p:txBody>
          <a:bodyPr/>
          <a:lstStyle/>
          <a:p>
            <a:r>
              <a:rPr lang="en-GB" sz="2800"/>
              <a:t>IMPACT ON COMMUNITY ORGANISATIONS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80B89FE-3809-7C72-DD7E-A6E6D11DA8AF}"/>
              </a:ext>
            </a:extLst>
          </p:cNvPr>
          <p:cNvGraphicFramePr/>
          <p:nvPr/>
        </p:nvGraphicFramePr>
        <p:xfrm>
          <a:off x="234060" y="748446"/>
          <a:ext cx="8209854" cy="581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FE42CF-1077-3C31-092B-004A30C1EDFD}"/>
              </a:ext>
            </a:extLst>
          </p:cNvPr>
          <p:cNvSpPr txBox="1"/>
          <p:nvPr/>
        </p:nvSpPr>
        <p:spPr>
          <a:xfrm>
            <a:off x="8571684" y="1449209"/>
            <a:ext cx="325924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two-thirds of community organisations using Tempo Time Credits reported they improved volunteer skills and their health and wellbeing. This supports the findings of the survey of volunteers.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 of community organisations stated that having information from the system about their volunteers helped them raise more funding.</a:t>
            </a:r>
          </a:p>
        </p:txBody>
      </p:sp>
    </p:spTree>
    <p:extLst>
      <p:ext uri="{BB962C8B-B14F-4D97-AF65-F5344CB8AC3E}">
        <p14:creationId xmlns:p14="http://schemas.microsoft.com/office/powerpoint/2010/main" val="210271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634E8E-AB14-410F-A219-B426956AFCE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69665" y="2754730"/>
            <a:ext cx="5107172" cy="265724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/>
                <a:ea typeface="+mj-ea"/>
              </a:rPr>
              <a:t>Tempo Time Credits Impact 2022</a:t>
            </a:r>
          </a:p>
          <a:p>
            <a:pPr algn="ctr">
              <a:lnSpc>
                <a:spcPct val="120000"/>
              </a:lnSpc>
            </a:pP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/>
                <a:ea typeface="+mj-ea"/>
              </a:rPr>
              <a:t>Full UK, Wales and topic reports </a:t>
            </a:r>
          </a:p>
          <a:p>
            <a:pPr algn="ctr">
              <a:lnSpc>
                <a:spcPct val="120000"/>
              </a:lnSpc>
            </a:pP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/>
                <a:ea typeface="+mj-ea"/>
              </a:rPr>
              <a:t>can be found at</a:t>
            </a:r>
          </a:p>
          <a:p>
            <a:pPr algn="ctr">
              <a:lnSpc>
                <a:spcPct val="120000"/>
              </a:lnSpc>
            </a:pP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/>
                <a:ea typeface="+mj-ea"/>
              </a:rPr>
              <a:t>www.wearetempo.org/impact-reports/</a:t>
            </a:r>
          </a:p>
          <a:p>
            <a:pPr algn="ctr">
              <a:lnSpc>
                <a:spcPct val="120000"/>
              </a:lnSpc>
            </a:pPr>
            <a:endParaRPr kumimoji="0" lang="en-US" sz="3200" b="1" i="0" u="none" strike="noStrike" kern="1200" cap="none" spc="-150" normalizeH="0" baseline="0" noProof="0">
              <a:ln>
                <a:noFill/>
              </a:ln>
              <a:solidFill>
                <a:srgbClr val="201751"/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  <a:p>
            <a:pPr algn="ctr">
              <a:lnSpc>
                <a:spcPct val="120000"/>
              </a:lnSpc>
            </a:pPr>
            <a:b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201751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</a:br>
            <a:endParaRPr lang="en-GB" sz="1400" b="1">
              <a:solidFill>
                <a:srgbClr val="201751"/>
              </a:solidFill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2AB8F-4081-516C-7622-305140984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34767"/>
            <a:ext cx="3066554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29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2022 IMPACT RESEARCH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1E857-63C9-8EC7-A725-09090E355B0F}"/>
              </a:ext>
            </a:extLst>
          </p:cNvPr>
          <p:cNvSpPr txBox="1"/>
          <p:nvPr/>
        </p:nvSpPr>
        <p:spPr>
          <a:xfrm>
            <a:off x="234060" y="972978"/>
            <a:ext cx="9019122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survey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Timescale March to June 2022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respondents: 513 volunteers. 34 responses received (7%)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margin +/- 16% (at 95% confidence levels)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analysed ignore: Don’t know and Not answered unless specified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 (net wellbeing uplifts</a:t>
            </a: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externally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process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Group survey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respondents: 41 community groups. 6 responses received (13%)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margin +/- 38% (at 95% confidence levels)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analysed ignore: Don’t know and Not answered unless specified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3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 sz="2800" dirty="0"/>
              <a:t>NET WELLBEING IMPACT IN MEDWAY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1E857-63C9-8EC7-A725-09090E355B0F}"/>
              </a:ext>
            </a:extLst>
          </p:cNvPr>
          <p:cNvSpPr txBox="1"/>
          <p:nvPr/>
        </p:nvSpPr>
        <p:spPr>
          <a:xfrm>
            <a:off x="8468750" y="1297154"/>
            <a:ext cx="351247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economic impact (net wellbeing uplifts) of Tempo Time Credits (to the 513 volunteers earning them) is estimated at £362,000 (2019 prices). (Externally reviewed process)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69% of the community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organisations that use Tempo Time Credits value their ability to recruit and retain volunteers This is estimated to have saved the 41 organisations using Tempo Time Credits £6,150 in the last year.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0FBF547-28D3-0C59-4917-450AF5B70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0" y="1297154"/>
            <a:ext cx="8312299" cy="489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 dirty="0"/>
              <a:t>TIME CREDIT ACTIVITY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BF665-0155-8990-316B-850A8CDFFC2C}"/>
              </a:ext>
            </a:extLst>
          </p:cNvPr>
          <p:cNvSpPr txBox="1"/>
          <p:nvPr/>
        </p:nvSpPr>
        <p:spPr>
          <a:xfrm>
            <a:off x="234060" y="1336119"/>
            <a:ext cx="8086880" cy="41857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At the end of July 2022 the Medway programme had 41 community groups participating with 513 volunteers. This is an average of 12.5 volunteers</a:t>
            </a: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 per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community group (UK 10).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In the last 12 months 8,028 Tempo Time Credits were earned. This is an average of </a:t>
            </a:r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16 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Tempo Time Credits earned per volunteer (UK 11). 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In Medway 195 Tempo Time Credits were earned per community group (UK 102).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There are 8 local recognition partners and 469 that are available in total.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In Medway 995 or 12.3% have been used (UK 16.6%). These numbers are growing quickly as recognition partners re-open and increase their volumes.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7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VOLUNTEERING ACTIVITY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510C0E-749D-152E-E53B-E615FE9AC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618447"/>
              </p:ext>
            </p:extLst>
          </p:nvPr>
        </p:nvGraphicFramePr>
        <p:xfrm>
          <a:off x="234060" y="1199365"/>
          <a:ext cx="7215116" cy="473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1BF665-0155-8990-316B-850A8CDFFC2C}"/>
              </a:ext>
            </a:extLst>
          </p:cNvPr>
          <p:cNvSpPr txBox="1"/>
          <p:nvPr/>
        </p:nvSpPr>
        <p:spPr>
          <a:xfrm>
            <a:off x="7821637" y="1582340"/>
            <a:ext cx="396708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 Time Credit  volunteers come from a diverse variety of economic backgrounds.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 of those in the NCVO survey 2019  were in employment/self employment. 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Medway there are a higher number unemployed and economically inactive than the UK.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reflects the higher unemployment in Medway.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4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 dirty="0"/>
              <a:t>VOLUNTEERING TRENDS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73E5B1-0C76-735D-9EC4-CDB1A473E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958845"/>
              </p:ext>
            </p:extLst>
          </p:nvPr>
        </p:nvGraphicFramePr>
        <p:xfrm>
          <a:off x="495771" y="1019945"/>
          <a:ext cx="7814201" cy="518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A3E3E3-861F-DC8B-529B-06A8D44E5337}"/>
              </a:ext>
            </a:extLst>
          </p:cNvPr>
          <p:cNvSpPr txBox="1"/>
          <p:nvPr/>
        </p:nvSpPr>
        <p:spPr>
          <a:xfrm>
            <a:off x="8693834" y="1582340"/>
            <a:ext cx="309489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 of Tempo Time Credit volunteers in Medway have never volunteered before (UK 14%).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Unemployed and retired people are most likely to be new to volunteering.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 of retired people have volunteered regularly or occasionally in the past compared to 60% of the other economic groups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3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VOLUNTEERING ACTIVITY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8193527-A337-6D74-BB4D-07F0580C1C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637126"/>
              </p:ext>
            </p:extLst>
          </p:nvPr>
        </p:nvGraphicFramePr>
        <p:xfrm>
          <a:off x="234060" y="886264"/>
          <a:ext cx="7967003" cy="473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7A3BAD-6CDA-6446-68C9-2524AD7C6476}"/>
              </a:ext>
            </a:extLst>
          </p:cNvPr>
          <p:cNvSpPr txBox="1"/>
          <p:nvPr/>
        </p:nvSpPr>
        <p:spPr>
          <a:xfrm>
            <a:off x="8723330" y="1199365"/>
            <a:ext cx="30948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39% started or volunteer more due to Tempo Time Credits in Medway (UK 22%).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had a positive impact on volunteering. 40% of volunteers stated they had started (8%) or increased (32%) their volunteering in response to the pandemic.  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4% above the UK level, and reflects the lower level of volunteering in Medway pre pandemic. 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9% stated that they volunteered less.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QUALITY OF LIFE IMPACT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CAF9591-20C6-D5A9-8A0A-CB2F6A859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658067"/>
              </p:ext>
            </p:extLst>
          </p:nvPr>
        </p:nvGraphicFramePr>
        <p:xfrm>
          <a:off x="234060" y="1013451"/>
          <a:ext cx="7826728" cy="495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161B34-F03D-7FCB-9004-73AF8254CD92}"/>
              </a:ext>
            </a:extLst>
          </p:cNvPr>
          <p:cNvSpPr txBox="1"/>
          <p:nvPr/>
        </p:nvSpPr>
        <p:spPr>
          <a:xfrm>
            <a:off x="8693834" y="1582340"/>
            <a:ext cx="309489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 of Medway Tempo  volunteers think that their quality of life has improved as a result of earning and using Tempo Time Credits compared to 70% of UK Tempo volunteers.</a:t>
            </a:r>
          </a:p>
          <a:p>
            <a:pPr>
              <a:spcAft>
                <a:spcPts val="1200"/>
              </a:spcAft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3% in Medway (12%UK) said that it has increased their quality of life a lot.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2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QUALITY OF LIFE IMPACT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3BAAA88-B592-728F-F758-652131FE8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9167076"/>
              </p:ext>
            </p:extLst>
          </p:nvPr>
        </p:nvGraphicFramePr>
        <p:xfrm>
          <a:off x="234059" y="872197"/>
          <a:ext cx="8206555" cy="506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6F8EA82-3701-51CB-B8D0-6CD9D7615DED}"/>
              </a:ext>
            </a:extLst>
          </p:cNvPr>
          <p:cNvSpPr txBox="1"/>
          <p:nvPr/>
        </p:nvSpPr>
        <p:spPr>
          <a:xfrm>
            <a:off x="8571684" y="1199365"/>
            <a:ext cx="338625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Medway Tempo volunteers are less positive than in the UK.</a:t>
            </a:r>
          </a:p>
          <a:p>
            <a:endParaRPr lang="en-GB" dirty="0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Tempo Time Credits have a positive impact in many ways, with each of these impacts scoring over 65% in Medway (except for being able to afford to do more).</a:t>
            </a:r>
          </a:p>
          <a:p>
            <a:endParaRPr lang="en-GB" dirty="0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The positive impact on Tempo volunteers rose in 2022 by about 10%.</a:t>
            </a:r>
          </a:p>
          <a:p>
            <a:endParaRPr lang="en-GB" dirty="0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The ability to contribute to the local community (a key aspect of the Tempo programme) scored 91%.</a:t>
            </a:r>
          </a:p>
        </p:txBody>
      </p:sp>
    </p:spTree>
    <p:extLst>
      <p:ext uri="{BB962C8B-B14F-4D97-AF65-F5344CB8AC3E}">
        <p14:creationId xmlns:p14="http://schemas.microsoft.com/office/powerpoint/2010/main" val="3937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016E1-D70D-47C8-8853-02713D9A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60" y="297525"/>
            <a:ext cx="8337624" cy="901840"/>
          </a:xfrm>
        </p:spPr>
        <p:txBody>
          <a:bodyPr/>
          <a:lstStyle/>
          <a:p>
            <a:r>
              <a:rPr lang="en-GB"/>
              <a:t>HEALTH IMPACT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B28D13-27CF-2AEE-2C00-482BC959D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289716"/>
              </p:ext>
            </p:extLst>
          </p:nvPr>
        </p:nvGraphicFramePr>
        <p:xfrm>
          <a:off x="234059" y="881753"/>
          <a:ext cx="8122149" cy="529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2EE434-720A-0BB2-31EB-ECFCA9397ADB}"/>
              </a:ext>
            </a:extLst>
          </p:cNvPr>
          <p:cNvSpPr txBox="1"/>
          <p:nvPr/>
        </p:nvSpPr>
        <p:spPr>
          <a:xfrm>
            <a:off x="8736037" y="1300987"/>
            <a:ext cx="309489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Poppins" panose="00000500000000000000" pitchFamily="2" charset="0"/>
                <a:ea typeface="Poppins" panose="00000500000000000000" pitchFamily="2" charset="0"/>
              </a:rPr>
              <a:t>68% feel healthier (UK 79%).</a:t>
            </a:r>
          </a:p>
          <a:p>
            <a:endParaRPr lang="en-GB" sz="1800" dirty="0">
              <a:effectLst/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dirty="0">
                <a:latin typeface="Poppins" panose="00000500000000000000" pitchFamily="2" charset="0"/>
                <a:ea typeface="Poppins" panose="00000500000000000000" pitchFamily="2" charset="0"/>
              </a:rPr>
              <a:t>Mental health benefits are stronger than physical health benefits.</a:t>
            </a:r>
          </a:p>
          <a:p>
            <a:endParaRPr lang="en-GB" dirty="0">
              <a:latin typeface="Poppins" panose="00000500000000000000" pitchFamily="2" charset="0"/>
              <a:ea typeface="Poppins" panose="00000500000000000000" pitchFamily="2" charset="0"/>
            </a:endParaRPr>
          </a:p>
          <a:p>
            <a:r>
              <a:rPr lang="en-GB" dirty="0">
                <a:latin typeface="Poppins" panose="00000500000000000000" pitchFamily="2" charset="0"/>
                <a:ea typeface="Poppins" panose="00000500000000000000" pitchFamily="2" charset="0"/>
              </a:rPr>
              <a:t>Nearly 50% need to use their GP less and 35% need to use social care services less. This will save these services money and reduce the pressure on service provision.</a:t>
            </a:r>
          </a:p>
        </p:txBody>
      </p:sp>
    </p:spTree>
    <p:extLst>
      <p:ext uri="{BB962C8B-B14F-4D97-AF65-F5344CB8AC3E}">
        <p14:creationId xmlns:p14="http://schemas.microsoft.com/office/powerpoint/2010/main" val="1786370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po_template">
  <a:themeElements>
    <a:clrScheme name="Tempo">
      <a:dk1>
        <a:srgbClr val="000000"/>
      </a:dk1>
      <a:lt1>
        <a:srgbClr val="FFFFFF"/>
      </a:lt1>
      <a:dk2>
        <a:srgbClr val="201751"/>
      </a:dk2>
      <a:lt2>
        <a:srgbClr val="E7E6E6"/>
      </a:lt2>
      <a:accent1>
        <a:srgbClr val="00A9CE"/>
      </a:accent1>
      <a:accent2>
        <a:srgbClr val="005DA3"/>
      </a:accent2>
      <a:accent3>
        <a:srgbClr val="5E2E86"/>
      </a:accent3>
      <a:accent4>
        <a:srgbClr val="D91473"/>
      </a:accent4>
      <a:accent5>
        <a:srgbClr val="FFC709"/>
      </a:accent5>
      <a:accent6>
        <a:srgbClr val="000000"/>
      </a:accent6>
      <a:hlink>
        <a:srgbClr val="00A9CE"/>
      </a:hlink>
      <a:folHlink>
        <a:srgbClr val="D91474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537345D-8441-B145-B52E-4F2B2A326348}" vid="{F0BDA09F-8F49-3145-9AB6-7814CC030A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empo">
    <a:dk1>
      <a:srgbClr val="201751"/>
    </a:dk1>
    <a:lt1>
      <a:srgbClr val="D91473"/>
    </a:lt1>
    <a:dk2>
      <a:srgbClr val="FFC709"/>
    </a:dk2>
    <a:lt2>
      <a:srgbClr val="5E2E86"/>
    </a:lt2>
    <a:accent1>
      <a:srgbClr val="005DA4"/>
    </a:accent1>
    <a:accent2>
      <a:srgbClr val="00A9CE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000000"/>
    </a:hlink>
    <a:folHlink>
      <a:srgbClr val="00000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53C7CE0136FD4DBFE811279EF88C8A" ma:contentTypeVersion="16" ma:contentTypeDescription="Create a new document." ma:contentTypeScope="" ma:versionID="af5c2efcdf85da857cc5abd252831cf3">
  <xsd:schema xmlns:xsd="http://www.w3.org/2001/XMLSchema" xmlns:xs="http://www.w3.org/2001/XMLSchema" xmlns:p="http://schemas.microsoft.com/office/2006/metadata/properties" xmlns:ns2="b01a1cdd-8ff6-42c4-9060-9301ea59c101" xmlns:ns3="bfdc451a-20ee-435c-b5a9-ae41305c95c1" targetNamespace="http://schemas.microsoft.com/office/2006/metadata/properties" ma:root="true" ma:fieldsID="0c6a0f4c0b21fddbab0873a89fe623aa" ns2:_="" ns3:_="">
    <xsd:import namespace="b01a1cdd-8ff6-42c4-9060-9301ea59c101"/>
    <xsd:import namespace="bfdc451a-20ee-435c-b5a9-ae41305c9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a1cdd-8ff6-42c4-9060-9301ea59c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b1cb82e-fcfc-4c74-a144-02a45296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c451a-20ee-435c-b5a9-ae41305c9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235e90e-445e-44fc-9bea-e2e7f741e405}" ma:internalName="TaxCatchAll" ma:showField="CatchAllData" ma:web="bfdc451a-20ee-435c-b5a9-ae41305c95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1a1cdd-8ff6-42c4-9060-9301ea59c101">
      <Terms xmlns="http://schemas.microsoft.com/office/infopath/2007/PartnerControls"/>
    </lcf76f155ced4ddcb4097134ff3c332f>
    <TaxCatchAll xmlns="bfdc451a-20ee-435c-b5a9-ae41305c95c1" xsi:nil="true"/>
  </documentManagement>
</p:properties>
</file>

<file path=customXml/itemProps1.xml><?xml version="1.0" encoding="utf-8"?>
<ds:datastoreItem xmlns:ds="http://schemas.openxmlformats.org/officeDocument/2006/customXml" ds:itemID="{31691FE3-CCCF-4337-8F00-177C192393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9122B1-49E9-42A3-A46A-2ACD0B96C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1a1cdd-8ff6-42c4-9060-9301ea59c101"/>
    <ds:schemaRef ds:uri="bfdc451a-20ee-435c-b5a9-ae41305c9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6355BA-B80D-4DE2-9BE9-E7BF591A9509}">
  <ds:schemaRefs>
    <ds:schemaRef ds:uri="http://purl.org/dc/terms/"/>
    <ds:schemaRef ds:uri="bfdc451a-20ee-435c-b5a9-ae41305c95c1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b01a1cdd-8ff6-42c4-9060-9301ea59c101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5787</TotalTime>
  <Words>1193</Words>
  <Application>Microsoft Office PowerPoint</Application>
  <PresentationFormat>Widescreen</PresentationFormat>
  <Paragraphs>102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Poppins</vt:lpstr>
      <vt:lpstr>Poppins Light</vt:lpstr>
      <vt:lpstr>Tempo_template</vt:lpstr>
      <vt:lpstr>PowerPoint Presentation</vt:lpstr>
      <vt:lpstr>NET WELLBEING IMPACT IN MEDWAY</vt:lpstr>
      <vt:lpstr>TIME CREDIT ACTIVITY</vt:lpstr>
      <vt:lpstr>VOLUNTEERING ACTIVITY</vt:lpstr>
      <vt:lpstr>VOLUNTEERING TRENDS</vt:lpstr>
      <vt:lpstr>VOLUNTEERING ACTIVITY</vt:lpstr>
      <vt:lpstr>QUALITY OF LIFE IMPACT</vt:lpstr>
      <vt:lpstr>QUALITY OF LIFE IMPACT</vt:lpstr>
      <vt:lpstr>HEALTH IMPACT</vt:lpstr>
      <vt:lpstr>COMMUNITY IMPACT</vt:lpstr>
      <vt:lpstr>EMPLOYMENT IMPACT</vt:lpstr>
      <vt:lpstr>IMPACT IN Medway</vt:lpstr>
      <vt:lpstr>NET WELLBEING IMPACT IN MEDWAY</vt:lpstr>
      <vt:lpstr>IMPACT ON COMMUNITY ORGANISATIONS</vt:lpstr>
      <vt:lpstr>IMPACT ON COMMUNITY ORGANISATIONS</vt:lpstr>
      <vt:lpstr>PowerPoint Presentation</vt:lpstr>
      <vt:lpstr>2022 IMPACT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Froud</dc:creator>
  <cp:lastModifiedBy>Mark Froud</cp:lastModifiedBy>
  <cp:revision>7</cp:revision>
  <cp:lastPrinted>2022-07-29T13:43:39Z</cp:lastPrinted>
  <dcterms:created xsi:type="dcterms:W3CDTF">2022-07-21T10:36:06Z</dcterms:created>
  <dcterms:modified xsi:type="dcterms:W3CDTF">2022-08-22T11:40:59Z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0x0101008053C7CE0136FD4DBFE811279EF88C8A</vt:lpwstr>
  </property>
  <property fmtid="{D5CDD505-2E9C-101B-9397-08002B2CF9AE}" pid="3" name="MediaServiceImageTags">
    <vt:lpwstr/>
  </property>
</Properties>
</file>